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70"/>
    <p:sldId id="257" r:id="rId71"/>
    <p:sldId id="258" r:id="rId72"/>
    <p:sldId id="259" r:id="rId73"/>
    <p:sldId id="260" r:id="rId74"/>
    <p:sldId id="261" r:id="rId75"/>
    <p:sldId id="262" r:id="rId76"/>
    <p:sldId id="263" r:id="rId77"/>
    <p:sldId id="264" r:id="rId78"/>
    <p:sldId id="265" r:id="rId79"/>
    <p:sldId id="266" r:id="rId80"/>
    <p:sldId id="267" r:id="rId81"/>
    <p:sldId id="268" r:id="rId82"/>
    <p:sldId id="269" r:id="rId83"/>
    <p:sldId id="270" r:id="rId8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Canva Sans" charset="1" panose="020B0503030501040103"/>
      <p:regular r:id="rId23"/>
    </p:embeddedFont>
    <p:embeddedFont>
      <p:font typeface="Canva Sans Bold" charset="1" panose="020B0803030501040103"/>
      <p:regular r:id="rId24"/>
    </p:embeddedFont>
    <p:embeddedFont>
      <p:font typeface="Canva Sans Italics" charset="1" panose="020B0503030501040103"/>
      <p:regular r:id="rId25"/>
    </p:embeddedFont>
    <p:embeddedFont>
      <p:font typeface="Canva Sans Bold Italics" charset="1" panose="020B0803030501040103"/>
      <p:regular r:id="rId26"/>
    </p:embeddedFont>
    <p:embeddedFont>
      <p:font typeface="Canva Sans Medium" charset="1" panose="020B0603030501040103"/>
      <p:regular r:id="rId27"/>
    </p:embeddedFont>
    <p:embeddedFont>
      <p:font typeface="Canva Sans Medium Italics" charset="1" panose="020B0603030501040103"/>
      <p:regular r:id="rId28"/>
    </p:embeddedFont>
    <p:embeddedFont>
      <p:font typeface="Segment A" charset="1" panose="00000500000000000000"/>
      <p:regular r:id="rId29"/>
    </p:embeddedFont>
    <p:embeddedFont>
      <p:font typeface="Segment A Bold" charset="1" panose="00000800000000000000"/>
      <p:regular r:id="rId30"/>
    </p:embeddedFont>
    <p:embeddedFont>
      <p:font typeface="Segment A Italics" charset="1" panose="00000500000000000000"/>
      <p:regular r:id="rId31"/>
    </p:embeddedFont>
    <p:embeddedFont>
      <p:font typeface="Segment A Bold Italics" charset="1" panose="00000800000000000000"/>
      <p:regular r:id="rId32"/>
    </p:embeddedFont>
    <p:embeddedFont>
      <p:font typeface="Segment A Heavy" charset="1" panose="00000A00000000000000"/>
      <p:regular r:id="rId33"/>
    </p:embeddedFont>
    <p:embeddedFont>
      <p:font typeface="Segment A Heavy Italics" charset="1" panose="00000A00000000000000"/>
      <p:regular r:id="rId34"/>
    </p:embeddedFont>
    <p:embeddedFont>
      <p:font typeface="Aileron" charset="1" panose="00000500000000000000"/>
      <p:regular r:id="rId35"/>
    </p:embeddedFont>
    <p:embeddedFont>
      <p:font typeface="Aileron Bold" charset="1" panose="00000800000000000000"/>
      <p:regular r:id="rId36"/>
    </p:embeddedFont>
    <p:embeddedFont>
      <p:font typeface="Aileron Italics" charset="1" panose="00000500000000000000"/>
      <p:regular r:id="rId37"/>
    </p:embeddedFont>
    <p:embeddedFont>
      <p:font typeface="Aileron Bold Italics" charset="1" panose="00000800000000000000"/>
      <p:regular r:id="rId38"/>
    </p:embeddedFont>
    <p:embeddedFont>
      <p:font typeface="Aileron Thin" charset="1" panose="00000300000000000000"/>
      <p:regular r:id="rId39"/>
    </p:embeddedFont>
    <p:embeddedFont>
      <p:font typeface="Aileron Thin Italics" charset="1" panose="00000300000000000000"/>
      <p:regular r:id="rId40"/>
    </p:embeddedFont>
    <p:embeddedFont>
      <p:font typeface="Aileron Light" charset="1" panose="00000400000000000000"/>
      <p:regular r:id="rId41"/>
    </p:embeddedFont>
    <p:embeddedFont>
      <p:font typeface="Aileron Light Italics" charset="1" panose="00000400000000000000"/>
      <p:regular r:id="rId42"/>
    </p:embeddedFont>
    <p:embeddedFont>
      <p:font typeface="Aileron Ultra-Bold" charset="1" panose="00000A00000000000000"/>
      <p:regular r:id="rId43"/>
    </p:embeddedFont>
    <p:embeddedFont>
      <p:font typeface="Aileron Ultra-Bold Italics" charset="1" panose="00000A00000000000000"/>
      <p:regular r:id="rId44"/>
    </p:embeddedFont>
    <p:embeddedFont>
      <p:font typeface="Aileron Heavy" charset="1" panose="00000A00000000000000"/>
      <p:regular r:id="rId45"/>
    </p:embeddedFont>
    <p:embeddedFont>
      <p:font typeface="Aileron Heavy Italics" charset="1" panose="00000A00000000000000"/>
      <p:regular r:id="rId46"/>
    </p:embeddedFont>
    <p:embeddedFont>
      <p:font typeface="Fira Sans" charset="1" panose="020B0503050000020004"/>
      <p:regular r:id="rId47"/>
    </p:embeddedFont>
    <p:embeddedFont>
      <p:font typeface="Fira Sans Bold" charset="1" panose="020B0803050000020004"/>
      <p:regular r:id="rId48"/>
    </p:embeddedFont>
    <p:embeddedFont>
      <p:font typeface="Fira Sans Italics" charset="1" panose="020B0503050000020004"/>
      <p:regular r:id="rId49"/>
    </p:embeddedFont>
    <p:embeddedFont>
      <p:font typeface="Fira Sans Bold Italics" charset="1" panose="020B0803050000020004"/>
      <p:regular r:id="rId50"/>
    </p:embeddedFont>
    <p:embeddedFont>
      <p:font typeface="Fira Sans Thin" charset="1" panose="020B0303050000020004"/>
      <p:regular r:id="rId51"/>
    </p:embeddedFont>
    <p:embeddedFont>
      <p:font typeface="Fira Sans Thin Italics" charset="1" panose="020B0303050000020004"/>
      <p:regular r:id="rId52"/>
    </p:embeddedFont>
    <p:embeddedFont>
      <p:font typeface="Fira Sans Extra-Light" charset="1" panose="020B0403050000020004"/>
      <p:regular r:id="rId53"/>
    </p:embeddedFont>
    <p:embeddedFont>
      <p:font typeface="Fira Sans Extra-Light Italics" charset="1" panose="020B0403050000020004"/>
      <p:regular r:id="rId54"/>
    </p:embeddedFont>
    <p:embeddedFont>
      <p:font typeface="Fira Sans Light" charset="1" panose="020B0403050000020004"/>
      <p:regular r:id="rId55"/>
    </p:embeddedFont>
    <p:embeddedFont>
      <p:font typeface="Fira Sans Light Italics" charset="1" panose="020B0403050000020004"/>
      <p:regular r:id="rId56"/>
    </p:embeddedFont>
    <p:embeddedFont>
      <p:font typeface="Fira Sans Medium" charset="1" panose="020B0603050000020004"/>
      <p:regular r:id="rId57"/>
    </p:embeddedFont>
    <p:embeddedFont>
      <p:font typeface="Fira Sans Medium Italics" charset="1" panose="020B0603050000020004"/>
      <p:regular r:id="rId58"/>
    </p:embeddedFont>
    <p:embeddedFont>
      <p:font typeface="Fira Sans Semi-Bold" charset="1" panose="020B0603050000020004"/>
      <p:regular r:id="rId59"/>
    </p:embeddedFont>
    <p:embeddedFont>
      <p:font typeface="Fira Sans Semi-Bold Italics" charset="1" panose="020B0703050000020004"/>
      <p:regular r:id="rId60"/>
    </p:embeddedFont>
    <p:embeddedFont>
      <p:font typeface="Fira Sans Ultra-Bold" charset="1" panose="020B0903050000020004"/>
      <p:regular r:id="rId61"/>
    </p:embeddedFont>
    <p:embeddedFont>
      <p:font typeface="Fira Sans Ultra-Bold Italics" charset="1" panose="020B0903050000020004"/>
      <p:regular r:id="rId62"/>
    </p:embeddedFont>
    <p:embeddedFont>
      <p:font typeface="Fira Sans Heavy" charset="1" panose="020B0A03050000020004"/>
      <p:regular r:id="rId63"/>
    </p:embeddedFont>
    <p:embeddedFont>
      <p:font typeface="Fira Sans Heavy Italics" charset="1" panose="020B0A03050000020004"/>
      <p:regular r:id="rId64"/>
    </p:embeddedFont>
    <p:embeddedFont>
      <p:font typeface="Hagrid" charset="1" panose="00000500000000000000"/>
      <p:regular r:id="rId65"/>
    </p:embeddedFont>
    <p:embeddedFont>
      <p:font typeface="Hagrid Light" charset="1" panose="00000400000000000000"/>
      <p:regular r:id="rId66"/>
    </p:embeddedFont>
    <p:embeddedFont>
      <p:font typeface="Hagrid Medium" charset="1" panose="00000600000000000000"/>
      <p:regular r:id="rId67"/>
    </p:embeddedFont>
    <p:embeddedFont>
      <p:font typeface="Hagrid Ultra-Bold" charset="1" panose="00000800000000000000"/>
      <p:regular r:id="rId68"/>
    </p:embeddedFont>
    <p:embeddedFont>
      <p:font typeface="Hagrid Heavy" charset="1" panose="00000A0000000000000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fonts/font7.fntdata" Type="http://schemas.openxmlformats.org/officeDocument/2006/relationships/font"/><Relationship Id="rId70" Target="slides/slide1.xml" Type="http://schemas.openxmlformats.org/officeDocument/2006/relationships/slide"/><Relationship Id="rId71" Target="slides/slide2.xml" Type="http://schemas.openxmlformats.org/officeDocument/2006/relationships/slide"/><Relationship Id="rId72" Target="slides/slide3.xml" Type="http://schemas.openxmlformats.org/officeDocument/2006/relationships/slide"/><Relationship Id="rId73" Target="slides/slide4.xml" Type="http://schemas.openxmlformats.org/officeDocument/2006/relationships/slide"/><Relationship Id="rId74" Target="slides/slide5.xml" Type="http://schemas.openxmlformats.org/officeDocument/2006/relationships/slide"/><Relationship Id="rId75" Target="slides/slide6.xml" Type="http://schemas.openxmlformats.org/officeDocument/2006/relationships/slide"/><Relationship Id="rId76" Target="slides/slide7.xml" Type="http://schemas.openxmlformats.org/officeDocument/2006/relationships/slide"/><Relationship Id="rId77" Target="slides/slide8.xml" Type="http://schemas.openxmlformats.org/officeDocument/2006/relationships/slide"/><Relationship Id="rId78" Target="slides/slide9.xml" Type="http://schemas.openxmlformats.org/officeDocument/2006/relationships/slide"/><Relationship Id="rId79" Target="slides/slide10.xml" Type="http://schemas.openxmlformats.org/officeDocument/2006/relationships/slide"/><Relationship Id="rId8" Target="fonts/font8.fntdata" Type="http://schemas.openxmlformats.org/officeDocument/2006/relationships/font"/><Relationship Id="rId80" Target="slides/slide11.xml" Type="http://schemas.openxmlformats.org/officeDocument/2006/relationships/slide"/><Relationship Id="rId81" Target="slides/slide12.xml" Type="http://schemas.openxmlformats.org/officeDocument/2006/relationships/slide"/><Relationship Id="rId82" Target="slides/slide13.xml" Type="http://schemas.openxmlformats.org/officeDocument/2006/relationships/slide"/><Relationship Id="rId83" Target="slides/slide14.xml" Type="http://schemas.openxmlformats.org/officeDocument/2006/relationships/slide"/><Relationship Id="rId84" Target="slides/slide15.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12" Target="../media/image34.png" Type="http://schemas.openxmlformats.org/officeDocument/2006/relationships/image"/><Relationship Id="rId13" Target="../media/image35.sv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12" Target="../media/image46.png" Type="http://schemas.openxmlformats.org/officeDocument/2006/relationships/image"/><Relationship Id="rId13" Target="../media/image47.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grpSp>
        <p:nvGrpSpPr>
          <p:cNvPr name="Group 2" id="2"/>
          <p:cNvGrpSpPr/>
          <p:nvPr/>
        </p:nvGrpSpPr>
        <p:grpSpPr>
          <a:xfrm rot="-764212">
            <a:off x="17681392" y="-1211859"/>
            <a:ext cx="3659769" cy="10793972"/>
            <a:chOff x="0" y="0"/>
            <a:chExt cx="963890" cy="2842857"/>
          </a:xfrm>
        </p:grpSpPr>
        <p:sp>
          <p:nvSpPr>
            <p:cNvPr name="Freeform 3" id="3"/>
            <p:cNvSpPr/>
            <p:nvPr/>
          </p:nvSpPr>
          <p:spPr>
            <a:xfrm flipH="false" flipV="false" rot="0">
              <a:off x="0" y="0"/>
              <a:ext cx="963890" cy="2842857"/>
            </a:xfrm>
            <a:custGeom>
              <a:avLst/>
              <a:gdLst/>
              <a:ahLst/>
              <a:cxnLst/>
              <a:rect r="r" b="b" t="t" l="l"/>
              <a:pathLst>
                <a:path h="2842857" w="963890">
                  <a:moveTo>
                    <a:pt x="0" y="0"/>
                  </a:moveTo>
                  <a:lnTo>
                    <a:pt x="963890" y="0"/>
                  </a:lnTo>
                  <a:lnTo>
                    <a:pt x="963890" y="2842857"/>
                  </a:lnTo>
                  <a:lnTo>
                    <a:pt x="0" y="2842857"/>
                  </a:lnTo>
                  <a:close/>
                </a:path>
              </a:pathLst>
            </a:custGeom>
            <a:solidFill>
              <a:srgbClr val="EC4226"/>
            </a:solidFill>
          </p:spPr>
        </p:sp>
        <p:sp>
          <p:nvSpPr>
            <p:cNvPr name="TextBox 4" id="4"/>
            <p:cNvSpPr txBox="true"/>
            <p:nvPr/>
          </p:nvSpPr>
          <p:spPr>
            <a:xfrm>
              <a:off x="0" y="-28575"/>
              <a:ext cx="963890" cy="2871432"/>
            </a:xfrm>
            <a:prstGeom prst="rect">
              <a:avLst/>
            </a:prstGeom>
          </p:spPr>
          <p:txBody>
            <a:bodyPr anchor="ctr" rtlCol="false" tIns="50800" lIns="50800" bIns="50800" rIns="50800"/>
            <a:lstStyle/>
            <a:p>
              <a:pPr algn="ctr">
                <a:lnSpc>
                  <a:spcPts val="3225"/>
                </a:lnSpc>
              </a:pPr>
            </a:p>
          </p:txBody>
        </p:sp>
      </p:grpSp>
      <p:sp>
        <p:nvSpPr>
          <p:cNvPr name="TextBox 5" id="5"/>
          <p:cNvSpPr txBox="true"/>
          <p:nvPr/>
        </p:nvSpPr>
        <p:spPr>
          <a:xfrm rot="0">
            <a:off x="509107" y="65384"/>
            <a:ext cx="5724687" cy="9192916"/>
          </a:xfrm>
          <a:prstGeom prst="rect">
            <a:avLst/>
          </a:prstGeom>
        </p:spPr>
        <p:txBody>
          <a:bodyPr anchor="t" rtlCol="false" tIns="0" lIns="0" bIns="0" rIns="0">
            <a:spAutoFit/>
          </a:bodyPr>
          <a:lstStyle/>
          <a:p>
            <a:pPr>
              <a:lnSpc>
                <a:spcPts val="17698"/>
              </a:lnSpc>
            </a:pPr>
            <a:r>
              <a:rPr lang="en-US" sz="21069">
                <a:solidFill>
                  <a:srgbClr val="EC4226"/>
                </a:solidFill>
                <a:latin typeface="Segment A Heavy"/>
              </a:rPr>
              <a:t>THE OLYMPICS: </a:t>
            </a:r>
          </a:p>
          <a:p>
            <a:pPr>
              <a:lnSpc>
                <a:spcPts val="17698"/>
              </a:lnSpc>
            </a:pPr>
            <a:r>
              <a:rPr lang="en-US" sz="21069">
                <a:solidFill>
                  <a:srgbClr val="EC4226"/>
                </a:solidFill>
                <a:latin typeface="Segment A Heavy"/>
              </a:rPr>
              <a:t>A DATA ODYSSEY </a:t>
            </a:r>
          </a:p>
        </p:txBody>
      </p:sp>
      <p:grpSp>
        <p:nvGrpSpPr>
          <p:cNvPr name="Group 6" id="6"/>
          <p:cNvGrpSpPr/>
          <p:nvPr/>
        </p:nvGrpSpPr>
        <p:grpSpPr>
          <a:xfrm rot="5400000">
            <a:off x="4370633" y="5420015"/>
            <a:ext cx="496352" cy="9237618"/>
            <a:chOff x="0" y="0"/>
            <a:chExt cx="130727" cy="2432953"/>
          </a:xfrm>
        </p:grpSpPr>
        <p:sp>
          <p:nvSpPr>
            <p:cNvPr name="Freeform 7" id="7"/>
            <p:cNvSpPr/>
            <p:nvPr/>
          </p:nvSpPr>
          <p:spPr>
            <a:xfrm flipH="false" flipV="false" rot="0">
              <a:off x="0" y="0"/>
              <a:ext cx="130727" cy="2432953"/>
            </a:xfrm>
            <a:custGeom>
              <a:avLst/>
              <a:gdLst/>
              <a:ahLst/>
              <a:cxnLst/>
              <a:rect r="r" b="b" t="t" l="l"/>
              <a:pathLst>
                <a:path h="2432953" w="130727">
                  <a:moveTo>
                    <a:pt x="0" y="0"/>
                  </a:moveTo>
                  <a:lnTo>
                    <a:pt x="130727" y="0"/>
                  </a:lnTo>
                  <a:lnTo>
                    <a:pt x="130727" y="2432953"/>
                  </a:lnTo>
                  <a:lnTo>
                    <a:pt x="0" y="2432953"/>
                  </a:lnTo>
                  <a:close/>
                </a:path>
              </a:pathLst>
            </a:custGeom>
            <a:solidFill>
              <a:srgbClr val="EC4226"/>
            </a:solidFill>
          </p:spPr>
        </p:sp>
        <p:sp>
          <p:nvSpPr>
            <p:cNvPr name="TextBox 8" id="8"/>
            <p:cNvSpPr txBox="true"/>
            <p:nvPr/>
          </p:nvSpPr>
          <p:spPr>
            <a:xfrm>
              <a:off x="0" y="-28575"/>
              <a:ext cx="130727" cy="2461528"/>
            </a:xfrm>
            <a:prstGeom prst="rect">
              <a:avLst/>
            </a:prstGeom>
          </p:spPr>
          <p:txBody>
            <a:bodyPr anchor="ctr" rtlCol="false" tIns="50800" lIns="50800" bIns="50800" rIns="50800"/>
            <a:lstStyle/>
            <a:p>
              <a:pPr algn="ctr">
                <a:lnSpc>
                  <a:spcPts val="3225"/>
                </a:lnSpc>
              </a:pPr>
            </a:p>
          </p:txBody>
        </p:sp>
      </p:grpSp>
      <p:sp>
        <p:nvSpPr>
          <p:cNvPr name="TextBox 9" id="9"/>
          <p:cNvSpPr txBox="true"/>
          <p:nvPr/>
        </p:nvSpPr>
        <p:spPr>
          <a:xfrm rot="0">
            <a:off x="112345" y="9872898"/>
            <a:ext cx="2140557" cy="347472"/>
          </a:xfrm>
          <a:prstGeom prst="rect">
            <a:avLst/>
          </a:prstGeom>
        </p:spPr>
        <p:txBody>
          <a:bodyPr anchor="t" rtlCol="false" tIns="0" lIns="0" bIns="0" rIns="0">
            <a:spAutoFit/>
          </a:bodyPr>
          <a:lstStyle/>
          <a:p>
            <a:pPr>
              <a:lnSpc>
                <a:spcPts val="2709"/>
              </a:lnSpc>
            </a:pPr>
            <a:r>
              <a:rPr lang="en-US" sz="2100" spc="-42">
                <a:solidFill>
                  <a:srgbClr val="EAF1E0"/>
                </a:solidFill>
                <a:latin typeface="DM Sans Bold"/>
              </a:rPr>
              <a:t>PRESENTED BY</a:t>
            </a:r>
          </a:p>
        </p:txBody>
      </p:sp>
      <p:sp>
        <p:nvSpPr>
          <p:cNvPr name="TextBox 10" id="10"/>
          <p:cNvSpPr txBox="true"/>
          <p:nvPr/>
        </p:nvSpPr>
        <p:spPr>
          <a:xfrm rot="0">
            <a:off x="1975351" y="9838227"/>
            <a:ext cx="3584129" cy="382143"/>
          </a:xfrm>
          <a:prstGeom prst="rect">
            <a:avLst/>
          </a:prstGeom>
        </p:spPr>
        <p:txBody>
          <a:bodyPr anchor="t" rtlCol="false" tIns="0" lIns="0" bIns="0" rIns="0">
            <a:spAutoFit/>
          </a:bodyPr>
          <a:lstStyle/>
          <a:p>
            <a:pPr>
              <a:lnSpc>
                <a:spcPts val="3096"/>
              </a:lnSpc>
            </a:pPr>
            <a:r>
              <a:rPr lang="en-US" sz="2400" spc="-48">
                <a:solidFill>
                  <a:srgbClr val="EAF1E0"/>
                </a:solidFill>
                <a:latin typeface="DM Sans Bold"/>
              </a:rPr>
              <a:t> INNOVATION PIONEERS</a:t>
            </a:r>
          </a:p>
        </p:txBody>
      </p:sp>
      <p:grpSp>
        <p:nvGrpSpPr>
          <p:cNvPr name="Group 11" id="11"/>
          <p:cNvGrpSpPr/>
          <p:nvPr/>
        </p:nvGrpSpPr>
        <p:grpSpPr>
          <a:xfrm rot="-647740">
            <a:off x="7784666" y="-2034841"/>
            <a:ext cx="10562674" cy="13426167"/>
            <a:chOff x="0" y="0"/>
            <a:chExt cx="3548939" cy="4511040"/>
          </a:xfrm>
        </p:grpSpPr>
        <p:sp>
          <p:nvSpPr>
            <p:cNvPr name="Freeform 12" id="12"/>
            <p:cNvSpPr/>
            <p:nvPr/>
          </p:nvSpPr>
          <p:spPr>
            <a:xfrm flipH="true" flipV="false" rot="0">
              <a:off x="148616" y="158750"/>
              <a:ext cx="3251708" cy="4193540"/>
            </a:xfrm>
            <a:custGeom>
              <a:avLst/>
              <a:gdLst/>
              <a:ahLst/>
              <a:cxnLst/>
              <a:rect r="r" b="b" t="t" l="l"/>
              <a:pathLst>
                <a:path h="4193540" w="3251708">
                  <a:moveTo>
                    <a:pt x="3251707" y="0"/>
                  </a:moveTo>
                  <a:lnTo>
                    <a:pt x="0" y="0"/>
                  </a:lnTo>
                  <a:lnTo>
                    <a:pt x="0" y="4193540"/>
                  </a:lnTo>
                  <a:lnTo>
                    <a:pt x="3251707" y="4193540"/>
                  </a:lnTo>
                  <a:close/>
                </a:path>
              </a:pathLst>
            </a:custGeom>
            <a:blipFill>
              <a:blip r:embed="rId2"/>
              <a:stretch>
                <a:fillRect l="-4570" t="-10934" r="-5489" b="-11164"/>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sp>
        <p:nvSpPr>
          <p:cNvPr name="Freeform 2" id="2"/>
          <p:cNvSpPr/>
          <p:nvPr/>
        </p:nvSpPr>
        <p:spPr>
          <a:xfrm flipH="false" flipV="false" rot="0">
            <a:off x="2747416" y="555431"/>
            <a:ext cx="12793168" cy="6610541"/>
          </a:xfrm>
          <a:custGeom>
            <a:avLst/>
            <a:gdLst/>
            <a:ahLst/>
            <a:cxnLst/>
            <a:rect r="r" b="b" t="t" l="l"/>
            <a:pathLst>
              <a:path h="6610541" w="12793168">
                <a:moveTo>
                  <a:pt x="0" y="0"/>
                </a:moveTo>
                <a:lnTo>
                  <a:pt x="12793168" y="0"/>
                </a:lnTo>
                <a:lnTo>
                  <a:pt x="12793168" y="6610541"/>
                </a:lnTo>
                <a:lnTo>
                  <a:pt x="0" y="6610541"/>
                </a:lnTo>
                <a:lnTo>
                  <a:pt x="0" y="0"/>
                </a:lnTo>
                <a:close/>
              </a:path>
            </a:pathLst>
          </a:custGeom>
          <a:blipFill>
            <a:blip r:embed="rId2"/>
            <a:stretch>
              <a:fillRect l="0" t="0" r="0" b="0"/>
            </a:stretch>
          </a:blipFill>
        </p:spPr>
      </p:sp>
      <p:sp>
        <p:nvSpPr>
          <p:cNvPr name="TextBox 3" id="3"/>
          <p:cNvSpPr txBox="true"/>
          <p:nvPr/>
        </p:nvSpPr>
        <p:spPr>
          <a:xfrm rot="0">
            <a:off x="2367600" y="7423147"/>
            <a:ext cx="13982922" cy="1305215"/>
          </a:xfrm>
          <a:prstGeom prst="rect">
            <a:avLst/>
          </a:prstGeom>
        </p:spPr>
        <p:txBody>
          <a:bodyPr anchor="t" rtlCol="false" tIns="0" lIns="0" bIns="0" rIns="0">
            <a:spAutoFit/>
          </a:bodyPr>
          <a:lstStyle/>
          <a:p>
            <a:pPr algn="just">
              <a:lnSpc>
                <a:spcPts val="5234"/>
              </a:lnSpc>
            </a:pPr>
            <a:r>
              <a:rPr lang="en-US" sz="3738">
                <a:solidFill>
                  <a:srgbClr val="383F22"/>
                </a:solidFill>
                <a:latin typeface="Fira Sans Medium"/>
              </a:rPr>
              <a:t>The United States has consistently secured the highest number of medals throughout Olympic history.</a:t>
            </a:r>
          </a:p>
        </p:txBody>
      </p:sp>
      <p:sp>
        <p:nvSpPr>
          <p:cNvPr name="TextBox 4" id="4"/>
          <p:cNvSpPr txBox="true"/>
          <p:nvPr/>
        </p:nvSpPr>
        <p:spPr>
          <a:xfrm rot="0">
            <a:off x="2367600" y="8981785"/>
            <a:ext cx="13982922" cy="1305215"/>
          </a:xfrm>
          <a:prstGeom prst="rect">
            <a:avLst/>
          </a:prstGeom>
        </p:spPr>
        <p:txBody>
          <a:bodyPr anchor="t" rtlCol="false" tIns="0" lIns="0" bIns="0" rIns="0">
            <a:spAutoFit/>
          </a:bodyPr>
          <a:lstStyle/>
          <a:p>
            <a:pPr algn="just">
              <a:lnSpc>
                <a:spcPts val="5234"/>
              </a:lnSpc>
            </a:pPr>
            <a:r>
              <a:rPr lang="en-US" sz="3738">
                <a:solidFill>
                  <a:srgbClr val="383F22"/>
                </a:solidFill>
                <a:latin typeface="Fira Sans Medium"/>
              </a:rPr>
              <a:t>The Soviet Union gained prominence from the 1950s to the 1990s but saw a decline in performance after its collapse.</a:t>
            </a:r>
          </a:p>
        </p:txBody>
      </p:sp>
      <p:grpSp>
        <p:nvGrpSpPr>
          <p:cNvPr name="Group 5" id="5"/>
          <p:cNvGrpSpPr/>
          <p:nvPr/>
        </p:nvGrpSpPr>
        <p:grpSpPr>
          <a:xfrm rot="-5400000">
            <a:off x="8290455" y="1052580"/>
            <a:ext cx="19166032" cy="829058"/>
            <a:chOff x="0" y="0"/>
            <a:chExt cx="5047844" cy="218353"/>
          </a:xfrm>
        </p:grpSpPr>
        <p:sp>
          <p:nvSpPr>
            <p:cNvPr name="Freeform 6" id="6"/>
            <p:cNvSpPr/>
            <p:nvPr/>
          </p:nvSpPr>
          <p:spPr>
            <a:xfrm flipH="false" flipV="false" rot="0">
              <a:off x="0" y="0"/>
              <a:ext cx="5047844" cy="218353"/>
            </a:xfrm>
            <a:custGeom>
              <a:avLst/>
              <a:gdLst/>
              <a:ahLst/>
              <a:cxnLst/>
              <a:rect r="r" b="b" t="t" l="l"/>
              <a:pathLst>
                <a:path h="218353" w="5047844">
                  <a:moveTo>
                    <a:pt x="20601" y="0"/>
                  </a:moveTo>
                  <a:lnTo>
                    <a:pt x="5027243" y="0"/>
                  </a:lnTo>
                  <a:cubicBezTo>
                    <a:pt x="5038620" y="0"/>
                    <a:pt x="5047844" y="9223"/>
                    <a:pt x="5047844" y="20601"/>
                  </a:cubicBezTo>
                  <a:lnTo>
                    <a:pt x="5047844" y="197752"/>
                  </a:lnTo>
                  <a:cubicBezTo>
                    <a:pt x="5047844" y="209129"/>
                    <a:pt x="5038620" y="218353"/>
                    <a:pt x="5027243" y="218353"/>
                  </a:cubicBezTo>
                  <a:lnTo>
                    <a:pt x="20601" y="218353"/>
                  </a:lnTo>
                  <a:cubicBezTo>
                    <a:pt x="9223" y="218353"/>
                    <a:pt x="0" y="209129"/>
                    <a:pt x="0" y="197752"/>
                  </a:cubicBezTo>
                  <a:lnTo>
                    <a:pt x="0" y="20601"/>
                  </a:lnTo>
                  <a:cubicBezTo>
                    <a:pt x="0" y="9223"/>
                    <a:pt x="9223" y="0"/>
                    <a:pt x="20601" y="0"/>
                  </a:cubicBezTo>
                  <a:close/>
                </a:path>
              </a:pathLst>
            </a:custGeom>
            <a:solidFill>
              <a:srgbClr val="EC4226"/>
            </a:solidFill>
          </p:spPr>
        </p:sp>
        <p:sp>
          <p:nvSpPr>
            <p:cNvPr name="TextBox 7" id="7"/>
            <p:cNvSpPr txBox="true"/>
            <p:nvPr/>
          </p:nvSpPr>
          <p:spPr>
            <a:xfrm>
              <a:off x="0" y="-47625"/>
              <a:ext cx="5047844" cy="265978"/>
            </a:xfrm>
            <a:prstGeom prst="rect">
              <a:avLst/>
            </a:prstGeom>
          </p:spPr>
          <p:txBody>
            <a:bodyPr anchor="ctr" rtlCol="false" tIns="50800" lIns="50800" bIns="50800" rIns="50800"/>
            <a:lstStyle/>
            <a:p>
              <a:pPr algn="ctr">
                <a:lnSpc>
                  <a:spcPts val="3080"/>
                </a:lnSpc>
              </a:pPr>
            </a:p>
          </p:txBody>
        </p:sp>
      </p:grpSp>
      <p:grpSp>
        <p:nvGrpSpPr>
          <p:cNvPr name="Group 8" id="8"/>
          <p:cNvGrpSpPr/>
          <p:nvPr/>
        </p:nvGrpSpPr>
        <p:grpSpPr>
          <a:xfrm rot="-5400000">
            <a:off x="-9168487" y="2746249"/>
            <a:ext cx="19166032" cy="829058"/>
            <a:chOff x="0" y="0"/>
            <a:chExt cx="5047844" cy="218353"/>
          </a:xfrm>
        </p:grpSpPr>
        <p:sp>
          <p:nvSpPr>
            <p:cNvPr name="Freeform 9" id="9"/>
            <p:cNvSpPr/>
            <p:nvPr/>
          </p:nvSpPr>
          <p:spPr>
            <a:xfrm flipH="false" flipV="false" rot="0">
              <a:off x="0" y="0"/>
              <a:ext cx="5047844" cy="218353"/>
            </a:xfrm>
            <a:custGeom>
              <a:avLst/>
              <a:gdLst/>
              <a:ahLst/>
              <a:cxnLst/>
              <a:rect r="r" b="b" t="t" l="l"/>
              <a:pathLst>
                <a:path h="218353" w="5047844">
                  <a:moveTo>
                    <a:pt x="20601" y="0"/>
                  </a:moveTo>
                  <a:lnTo>
                    <a:pt x="5027243" y="0"/>
                  </a:lnTo>
                  <a:cubicBezTo>
                    <a:pt x="5038620" y="0"/>
                    <a:pt x="5047844" y="9223"/>
                    <a:pt x="5047844" y="20601"/>
                  </a:cubicBezTo>
                  <a:lnTo>
                    <a:pt x="5047844" y="197752"/>
                  </a:lnTo>
                  <a:cubicBezTo>
                    <a:pt x="5047844" y="209129"/>
                    <a:pt x="5038620" y="218353"/>
                    <a:pt x="5027243" y="218353"/>
                  </a:cubicBezTo>
                  <a:lnTo>
                    <a:pt x="20601" y="218353"/>
                  </a:lnTo>
                  <a:cubicBezTo>
                    <a:pt x="9223" y="218353"/>
                    <a:pt x="0" y="209129"/>
                    <a:pt x="0" y="197752"/>
                  </a:cubicBezTo>
                  <a:lnTo>
                    <a:pt x="0" y="20601"/>
                  </a:lnTo>
                  <a:cubicBezTo>
                    <a:pt x="0" y="9223"/>
                    <a:pt x="9223" y="0"/>
                    <a:pt x="20601" y="0"/>
                  </a:cubicBezTo>
                  <a:close/>
                </a:path>
              </a:pathLst>
            </a:custGeom>
            <a:solidFill>
              <a:srgbClr val="EC4226"/>
            </a:solidFill>
          </p:spPr>
        </p:sp>
        <p:sp>
          <p:nvSpPr>
            <p:cNvPr name="TextBox 10" id="10"/>
            <p:cNvSpPr txBox="true"/>
            <p:nvPr/>
          </p:nvSpPr>
          <p:spPr>
            <a:xfrm>
              <a:off x="0" y="-47625"/>
              <a:ext cx="5047844" cy="265978"/>
            </a:xfrm>
            <a:prstGeom prst="rect">
              <a:avLst/>
            </a:prstGeom>
          </p:spPr>
          <p:txBody>
            <a:bodyPr anchor="ctr" rtlCol="false" tIns="50800" lIns="50800" bIns="50800" rIns="50800"/>
            <a:lstStyle/>
            <a:p>
              <a:pPr algn="ctr">
                <a:lnSpc>
                  <a:spcPts val="3080"/>
                </a:lnSpc>
              </a:pPr>
            </a:p>
          </p:txBody>
        </p:sp>
      </p:grpSp>
    </p:spTree>
  </p:cSld>
  <p:clrMapOvr>
    <a:masterClrMapping/>
  </p:clrMapOvr>
  <p:transition spd="fast">
    <p:cover dir="rd"/>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sp>
        <p:nvSpPr>
          <p:cNvPr name="Freeform 2" id="2"/>
          <p:cNvSpPr/>
          <p:nvPr/>
        </p:nvSpPr>
        <p:spPr>
          <a:xfrm flipH="false" flipV="false" rot="0">
            <a:off x="1794746" y="741952"/>
            <a:ext cx="14140339" cy="7025041"/>
          </a:xfrm>
          <a:custGeom>
            <a:avLst/>
            <a:gdLst/>
            <a:ahLst/>
            <a:cxnLst/>
            <a:rect r="r" b="b" t="t" l="l"/>
            <a:pathLst>
              <a:path h="7025041" w="14140339">
                <a:moveTo>
                  <a:pt x="0" y="0"/>
                </a:moveTo>
                <a:lnTo>
                  <a:pt x="14140339" y="0"/>
                </a:lnTo>
                <a:lnTo>
                  <a:pt x="14140339" y="7025041"/>
                </a:lnTo>
                <a:lnTo>
                  <a:pt x="0" y="7025041"/>
                </a:lnTo>
                <a:lnTo>
                  <a:pt x="0" y="0"/>
                </a:lnTo>
                <a:close/>
              </a:path>
            </a:pathLst>
          </a:custGeom>
          <a:blipFill>
            <a:blip r:embed="rId2"/>
            <a:stretch>
              <a:fillRect l="0" t="0" r="0" b="0"/>
            </a:stretch>
          </a:blipFill>
        </p:spPr>
      </p:sp>
      <p:sp>
        <p:nvSpPr>
          <p:cNvPr name="TextBox 3" id="3"/>
          <p:cNvSpPr txBox="true"/>
          <p:nvPr/>
        </p:nvSpPr>
        <p:spPr>
          <a:xfrm rot="0">
            <a:off x="1794746" y="8563332"/>
            <a:ext cx="13982922" cy="1962440"/>
          </a:xfrm>
          <a:prstGeom prst="rect">
            <a:avLst/>
          </a:prstGeom>
        </p:spPr>
        <p:txBody>
          <a:bodyPr anchor="t" rtlCol="false" tIns="0" lIns="0" bIns="0" rIns="0">
            <a:spAutoFit/>
          </a:bodyPr>
          <a:lstStyle/>
          <a:p>
            <a:pPr algn="just">
              <a:lnSpc>
                <a:spcPts val="5234"/>
              </a:lnSpc>
            </a:pPr>
            <a:r>
              <a:rPr lang="en-US" sz="3738">
                <a:solidFill>
                  <a:srgbClr val="383F22"/>
                </a:solidFill>
                <a:latin typeface="Fira Sans Medium"/>
              </a:rPr>
              <a:t>It was observed that the optimal age to win a gold, silver and bronze medal was in between 25-28. </a:t>
            </a:r>
          </a:p>
          <a:p>
            <a:pPr algn="just">
              <a:lnSpc>
                <a:spcPts val="5234"/>
              </a:lnSpc>
            </a:pPr>
          </a:p>
        </p:txBody>
      </p:sp>
      <p:sp>
        <p:nvSpPr>
          <p:cNvPr name="Freeform 4" id="4"/>
          <p:cNvSpPr/>
          <p:nvPr/>
        </p:nvSpPr>
        <p:spPr>
          <a:xfrm flipH="false" flipV="false" rot="0">
            <a:off x="300727" y="8782680"/>
            <a:ext cx="983425" cy="951240"/>
          </a:xfrm>
          <a:custGeom>
            <a:avLst/>
            <a:gdLst/>
            <a:ahLst/>
            <a:cxnLst/>
            <a:rect r="r" b="b" t="t" l="l"/>
            <a:pathLst>
              <a:path h="951240" w="983425">
                <a:moveTo>
                  <a:pt x="0" y="0"/>
                </a:moveTo>
                <a:lnTo>
                  <a:pt x="983425" y="0"/>
                </a:lnTo>
                <a:lnTo>
                  <a:pt x="983425" y="951240"/>
                </a:lnTo>
                <a:lnTo>
                  <a:pt x="0" y="9512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10694136">
            <a:off x="16306429" y="8767766"/>
            <a:ext cx="983425" cy="951240"/>
          </a:xfrm>
          <a:custGeom>
            <a:avLst/>
            <a:gdLst/>
            <a:ahLst/>
            <a:cxnLst/>
            <a:rect r="r" b="b" t="t" l="l"/>
            <a:pathLst>
              <a:path h="951240" w="983425">
                <a:moveTo>
                  <a:pt x="0" y="0"/>
                </a:moveTo>
                <a:lnTo>
                  <a:pt x="983425" y="0"/>
                </a:lnTo>
                <a:lnTo>
                  <a:pt x="983425" y="951240"/>
                </a:lnTo>
                <a:lnTo>
                  <a:pt x="0" y="9512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sp>
        <p:nvSpPr>
          <p:cNvPr name="Freeform 2" id="2"/>
          <p:cNvSpPr/>
          <p:nvPr/>
        </p:nvSpPr>
        <p:spPr>
          <a:xfrm flipH="false" flipV="false" rot="0">
            <a:off x="530822" y="1519826"/>
            <a:ext cx="10899444" cy="7247349"/>
          </a:xfrm>
          <a:custGeom>
            <a:avLst/>
            <a:gdLst/>
            <a:ahLst/>
            <a:cxnLst/>
            <a:rect r="r" b="b" t="t" l="l"/>
            <a:pathLst>
              <a:path h="7247349" w="10899444">
                <a:moveTo>
                  <a:pt x="0" y="0"/>
                </a:moveTo>
                <a:lnTo>
                  <a:pt x="10899443" y="0"/>
                </a:lnTo>
                <a:lnTo>
                  <a:pt x="10899443" y="7247348"/>
                </a:lnTo>
                <a:lnTo>
                  <a:pt x="0" y="7247348"/>
                </a:lnTo>
                <a:lnTo>
                  <a:pt x="0" y="0"/>
                </a:lnTo>
                <a:close/>
              </a:path>
            </a:pathLst>
          </a:custGeom>
          <a:blipFill>
            <a:blip r:embed="rId2"/>
            <a:stretch>
              <a:fillRect l="0" t="0" r="0" b="0"/>
            </a:stretch>
          </a:blipFill>
        </p:spPr>
      </p:sp>
      <p:grpSp>
        <p:nvGrpSpPr>
          <p:cNvPr name="Group 3" id="3"/>
          <p:cNvGrpSpPr/>
          <p:nvPr/>
        </p:nvGrpSpPr>
        <p:grpSpPr>
          <a:xfrm rot="0">
            <a:off x="12044961" y="0"/>
            <a:ext cx="6474955" cy="10287000"/>
            <a:chOff x="0" y="0"/>
            <a:chExt cx="1705338" cy="2709333"/>
          </a:xfrm>
        </p:grpSpPr>
        <p:sp>
          <p:nvSpPr>
            <p:cNvPr name="Freeform 4" id="4"/>
            <p:cNvSpPr/>
            <p:nvPr/>
          </p:nvSpPr>
          <p:spPr>
            <a:xfrm flipH="false" flipV="false" rot="0">
              <a:off x="0" y="0"/>
              <a:ext cx="1705338" cy="2709333"/>
            </a:xfrm>
            <a:custGeom>
              <a:avLst/>
              <a:gdLst/>
              <a:ahLst/>
              <a:cxnLst/>
              <a:rect r="r" b="b" t="t" l="l"/>
              <a:pathLst>
                <a:path h="2709333" w="1705338">
                  <a:moveTo>
                    <a:pt x="0" y="0"/>
                  </a:moveTo>
                  <a:lnTo>
                    <a:pt x="1705338" y="0"/>
                  </a:lnTo>
                  <a:lnTo>
                    <a:pt x="1705338" y="2709333"/>
                  </a:lnTo>
                  <a:lnTo>
                    <a:pt x="0" y="2709333"/>
                  </a:lnTo>
                  <a:close/>
                </a:path>
              </a:pathLst>
            </a:custGeom>
            <a:solidFill>
              <a:srgbClr val="EC4226"/>
            </a:solidFill>
          </p:spPr>
        </p:sp>
        <p:sp>
          <p:nvSpPr>
            <p:cNvPr name="TextBox 5" id="5"/>
            <p:cNvSpPr txBox="true"/>
            <p:nvPr/>
          </p:nvSpPr>
          <p:spPr>
            <a:xfrm>
              <a:off x="0" y="-47625"/>
              <a:ext cx="1705338" cy="2756958"/>
            </a:xfrm>
            <a:prstGeom prst="rect">
              <a:avLst/>
            </a:prstGeom>
          </p:spPr>
          <p:txBody>
            <a:bodyPr anchor="ctr" rtlCol="false" tIns="50800" lIns="50800" bIns="50800" rIns="50800"/>
            <a:lstStyle/>
            <a:p>
              <a:pPr algn="ctr">
                <a:lnSpc>
                  <a:spcPts val="3080"/>
                </a:lnSpc>
              </a:pPr>
            </a:p>
          </p:txBody>
        </p:sp>
      </p:grpSp>
      <p:sp>
        <p:nvSpPr>
          <p:cNvPr name="TextBox 6" id="6"/>
          <p:cNvSpPr txBox="true"/>
          <p:nvPr/>
        </p:nvSpPr>
        <p:spPr>
          <a:xfrm rot="0">
            <a:off x="12418173" y="2204160"/>
            <a:ext cx="5728531" cy="6563015"/>
          </a:xfrm>
          <a:prstGeom prst="rect">
            <a:avLst/>
          </a:prstGeom>
        </p:spPr>
        <p:txBody>
          <a:bodyPr anchor="t" rtlCol="false" tIns="0" lIns="0" bIns="0" rIns="0">
            <a:spAutoFit/>
          </a:bodyPr>
          <a:lstStyle/>
          <a:p>
            <a:pPr algn="just">
              <a:lnSpc>
                <a:spcPts val="5234"/>
              </a:lnSpc>
            </a:pPr>
            <a:r>
              <a:rPr lang="en-US" sz="3738">
                <a:solidFill>
                  <a:srgbClr val="383F22"/>
                </a:solidFill>
                <a:latin typeface="Fira Sans Medium"/>
              </a:rPr>
              <a:t>As for the athletes,there have been 74,522 female athletes and 196,594 male competitors that have competed in the Olympics thus far. The majority of the participants were from the US, France, and the UK.</a:t>
            </a:r>
          </a:p>
          <a:p>
            <a:pPr algn="just">
              <a:lnSpc>
                <a:spcPts val="5234"/>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sp>
        <p:nvSpPr>
          <p:cNvPr name="AutoShape 2" id="2"/>
          <p:cNvSpPr/>
          <p:nvPr/>
        </p:nvSpPr>
        <p:spPr>
          <a:xfrm>
            <a:off x="3656066" y="5064344"/>
            <a:ext cx="1521460" cy="433192"/>
          </a:xfrm>
          <a:prstGeom prst="line">
            <a:avLst/>
          </a:prstGeom>
          <a:ln cap="flat" w="76200">
            <a:solidFill>
              <a:srgbClr val="383F22"/>
            </a:solidFill>
            <a:prstDash val="solid"/>
            <a:headEnd type="none" len="sm" w="sm"/>
            <a:tailEnd type="none" len="sm" w="sm"/>
          </a:ln>
        </p:spPr>
      </p:sp>
      <p:sp>
        <p:nvSpPr>
          <p:cNvPr name="AutoShape 3" id="3"/>
          <p:cNvSpPr/>
          <p:nvPr/>
        </p:nvSpPr>
        <p:spPr>
          <a:xfrm flipV="true">
            <a:off x="6815826" y="5081515"/>
            <a:ext cx="1647825" cy="433669"/>
          </a:xfrm>
          <a:prstGeom prst="line">
            <a:avLst/>
          </a:prstGeom>
          <a:ln cap="flat" w="76200">
            <a:solidFill>
              <a:srgbClr val="383F22"/>
            </a:solidFill>
            <a:prstDash val="solid"/>
            <a:headEnd type="none" len="sm" w="sm"/>
            <a:tailEnd type="none" len="sm" w="sm"/>
          </a:ln>
        </p:spPr>
      </p:sp>
      <p:sp>
        <p:nvSpPr>
          <p:cNvPr name="AutoShape 4" id="4"/>
          <p:cNvSpPr/>
          <p:nvPr/>
        </p:nvSpPr>
        <p:spPr>
          <a:xfrm>
            <a:off x="10101951" y="5095488"/>
            <a:ext cx="1447800" cy="405723"/>
          </a:xfrm>
          <a:prstGeom prst="line">
            <a:avLst/>
          </a:prstGeom>
          <a:ln cap="flat" w="76200">
            <a:solidFill>
              <a:srgbClr val="383F22"/>
            </a:solidFill>
            <a:prstDash val="solid"/>
            <a:headEnd type="none" len="sm" w="sm"/>
            <a:tailEnd type="none" len="sm" w="sm"/>
          </a:ln>
        </p:spPr>
      </p:sp>
      <p:sp>
        <p:nvSpPr>
          <p:cNvPr name="AutoShape 5" id="5"/>
          <p:cNvSpPr/>
          <p:nvPr/>
        </p:nvSpPr>
        <p:spPr>
          <a:xfrm flipV="true">
            <a:off x="13192508" y="4942360"/>
            <a:ext cx="1537608" cy="533825"/>
          </a:xfrm>
          <a:prstGeom prst="line">
            <a:avLst/>
          </a:prstGeom>
          <a:ln cap="flat" w="76200">
            <a:solidFill>
              <a:srgbClr val="383F22"/>
            </a:solidFill>
            <a:prstDash val="solid"/>
            <a:headEnd type="none" len="sm" w="sm"/>
            <a:tailEnd type="none" len="sm" w="sm"/>
          </a:ln>
        </p:spPr>
      </p:sp>
      <p:grpSp>
        <p:nvGrpSpPr>
          <p:cNvPr name="Group 6" id="6"/>
          <p:cNvGrpSpPr/>
          <p:nvPr/>
        </p:nvGrpSpPr>
        <p:grpSpPr>
          <a:xfrm rot="0">
            <a:off x="9282801" y="-273627"/>
            <a:ext cx="19166032" cy="846326"/>
            <a:chOff x="0" y="0"/>
            <a:chExt cx="5047844" cy="222901"/>
          </a:xfrm>
        </p:grpSpPr>
        <p:sp>
          <p:nvSpPr>
            <p:cNvPr name="Freeform 7" id="7"/>
            <p:cNvSpPr/>
            <p:nvPr/>
          </p:nvSpPr>
          <p:spPr>
            <a:xfrm flipH="false" flipV="false" rot="0">
              <a:off x="0" y="0"/>
              <a:ext cx="5047844" cy="222901"/>
            </a:xfrm>
            <a:custGeom>
              <a:avLst/>
              <a:gdLst/>
              <a:ahLst/>
              <a:cxnLst/>
              <a:rect r="r" b="b" t="t" l="l"/>
              <a:pathLst>
                <a:path h="222901" w="5047844">
                  <a:moveTo>
                    <a:pt x="20601" y="0"/>
                  </a:moveTo>
                  <a:lnTo>
                    <a:pt x="5027243" y="0"/>
                  </a:lnTo>
                  <a:cubicBezTo>
                    <a:pt x="5038620" y="0"/>
                    <a:pt x="5047844" y="9223"/>
                    <a:pt x="5047844" y="20601"/>
                  </a:cubicBezTo>
                  <a:lnTo>
                    <a:pt x="5047844" y="202300"/>
                  </a:lnTo>
                  <a:cubicBezTo>
                    <a:pt x="5047844" y="213677"/>
                    <a:pt x="5038620" y="222901"/>
                    <a:pt x="5027243" y="222901"/>
                  </a:cubicBezTo>
                  <a:lnTo>
                    <a:pt x="20601" y="222901"/>
                  </a:lnTo>
                  <a:cubicBezTo>
                    <a:pt x="9223" y="222901"/>
                    <a:pt x="0" y="213677"/>
                    <a:pt x="0" y="202300"/>
                  </a:cubicBezTo>
                  <a:lnTo>
                    <a:pt x="0" y="20601"/>
                  </a:lnTo>
                  <a:cubicBezTo>
                    <a:pt x="0" y="9223"/>
                    <a:pt x="9223" y="0"/>
                    <a:pt x="20601" y="0"/>
                  </a:cubicBezTo>
                  <a:close/>
                </a:path>
              </a:pathLst>
            </a:custGeom>
            <a:solidFill>
              <a:srgbClr val="EC4226"/>
            </a:solidFill>
          </p:spPr>
        </p:sp>
        <p:sp>
          <p:nvSpPr>
            <p:cNvPr name="TextBox 8" id="8"/>
            <p:cNvSpPr txBox="true"/>
            <p:nvPr/>
          </p:nvSpPr>
          <p:spPr>
            <a:xfrm>
              <a:off x="0" y="-47625"/>
              <a:ext cx="5047844" cy="270526"/>
            </a:xfrm>
            <a:prstGeom prst="rect">
              <a:avLst/>
            </a:prstGeom>
          </p:spPr>
          <p:txBody>
            <a:bodyPr anchor="ctr" rtlCol="false" tIns="50800" lIns="50800" bIns="50800" rIns="50800"/>
            <a:lstStyle/>
            <a:p>
              <a:pPr algn="ctr">
                <a:lnSpc>
                  <a:spcPts val="3080"/>
                </a:lnSpc>
              </a:pPr>
            </a:p>
          </p:txBody>
        </p:sp>
      </p:grpSp>
      <p:grpSp>
        <p:nvGrpSpPr>
          <p:cNvPr name="Group 9" id="9"/>
          <p:cNvGrpSpPr/>
          <p:nvPr/>
        </p:nvGrpSpPr>
        <p:grpSpPr>
          <a:xfrm rot="0">
            <a:off x="-9583016" y="9744075"/>
            <a:ext cx="19166032" cy="846326"/>
            <a:chOff x="0" y="0"/>
            <a:chExt cx="5047844" cy="222901"/>
          </a:xfrm>
        </p:grpSpPr>
        <p:sp>
          <p:nvSpPr>
            <p:cNvPr name="Freeform 10" id="10"/>
            <p:cNvSpPr/>
            <p:nvPr/>
          </p:nvSpPr>
          <p:spPr>
            <a:xfrm flipH="false" flipV="false" rot="0">
              <a:off x="0" y="0"/>
              <a:ext cx="5047844" cy="222901"/>
            </a:xfrm>
            <a:custGeom>
              <a:avLst/>
              <a:gdLst/>
              <a:ahLst/>
              <a:cxnLst/>
              <a:rect r="r" b="b" t="t" l="l"/>
              <a:pathLst>
                <a:path h="222901" w="5047844">
                  <a:moveTo>
                    <a:pt x="20601" y="0"/>
                  </a:moveTo>
                  <a:lnTo>
                    <a:pt x="5027243" y="0"/>
                  </a:lnTo>
                  <a:cubicBezTo>
                    <a:pt x="5038620" y="0"/>
                    <a:pt x="5047844" y="9223"/>
                    <a:pt x="5047844" y="20601"/>
                  </a:cubicBezTo>
                  <a:lnTo>
                    <a:pt x="5047844" y="202300"/>
                  </a:lnTo>
                  <a:cubicBezTo>
                    <a:pt x="5047844" y="213677"/>
                    <a:pt x="5038620" y="222901"/>
                    <a:pt x="5027243" y="222901"/>
                  </a:cubicBezTo>
                  <a:lnTo>
                    <a:pt x="20601" y="222901"/>
                  </a:lnTo>
                  <a:cubicBezTo>
                    <a:pt x="9223" y="222901"/>
                    <a:pt x="0" y="213677"/>
                    <a:pt x="0" y="202300"/>
                  </a:cubicBezTo>
                  <a:lnTo>
                    <a:pt x="0" y="20601"/>
                  </a:lnTo>
                  <a:cubicBezTo>
                    <a:pt x="0" y="9223"/>
                    <a:pt x="9223" y="0"/>
                    <a:pt x="20601" y="0"/>
                  </a:cubicBezTo>
                  <a:close/>
                </a:path>
              </a:pathLst>
            </a:custGeom>
            <a:solidFill>
              <a:srgbClr val="EC4226"/>
            </a:solidFill>
          </p:spPr>
        </p:sp>
        <p:sp>
          <p:nvSpPr>
            <p:cNvPr name="TextBox 11" id="11"/>
            <p:cNvSpPr txBox="true"/>
            <p:nvPr/>
          </p:nvSpPr>
          <p:spPr>
            <a:xfrm>
              <a:off x="0" y="-47625"/>
              <a:ext cx="5047844" cy="270526"/>
            </a:xfrm>
            <a:prstGeom prst="rect">
              <a:avLst/>
            </a:prstGeom>
          </p:spPr>
          <p:txBody>
            <a:bodyPr anchor="ctr" rtlCol="false" tIns="50800" lIns="50800" bIns="50800" rIns="50800"/>
            <a:lstStyle/>
            <a:p>
              <a:pPr algn="ctr">
                <a:lnSpc>
                  <a:spcPts val="3080"/>
                </a:lnSpc>
              </a:pPr>
            </a:p>
          </p:txBody>
        </p:sp>
      </p:grpSp>
      <p:sp>
        <p:nvSpPr>
          <p:cNvPr name="Freeform 12" id="12"/>
          <p:cNvSpPr/>
          <p:nvPr/>
        </p:nvSpPr>
        <p:spPr>
          <a:xfrm flipH="false" flipV="false" rot="0">
            <a:off x="2216619" y="4217657"/>
            <a:ext cx="1513108" cy="1513108"/>
          </a:xfrm>
          <a:custGeom>
            <a:avLst/>
            <a:gdLst/>
            <a:ahLst/>
            <a:cxnLst/>
            <a:rect r="r" b="b" t="t" l="l"/>
            <a:pathLst>
              <a:path h="1513108" w="1513108">
                <a:moveTo>
                  <a:pt x="0" y="0"/>
                </a:moveTo>
                <a:lnTo>
                  <a:pt x="1513107" y="0"/>
                </a:lnTo>
                <a:lnTo>
                  <a:pt x="1513107" y="1513108"/>
                </a:lnTo>
                <a:lnTo>
                  <a:pt x="0" y="1513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243735" y="1420424"/>
            <a:ext cx="3068975" cy="2277110"/>
          </a:xfrm>
          <a:prstGeom prst="rect">
            <a:avLst/>
          </a:prstGeom>
        </p:spPr>
        <p:txBody>
          <a:bodyPr anchor="t" rtlCol="false" tIns="0" lIns="0" bIns="0" rIns="0">
            <a:spAutoFit/>
          </a:bodyPr>
          <a:lstStyle/>
          <a:p>
            <a:pPr algn="ctr">
              <a:lnSpc>
                <a:spcPts val="3640"/>
              </a:lnSpc>
            </a:pPr>
            <a:r>
              <a:rPr lang="en-US" sz="2600" spc="52">
                <a:solidFill>
                  <a:srgbClr val="383F22"/>
                </a:solidFill>
                <a:latin typeface="Fira Sans Medium"/>
              </a:rPr>
              <a:t>Athletics has ruled supreme over all other sports since the 1896 Olympic Games in Athens.</a:t>
            </a:r>
          </a:p>
        </p:txBody>
      </p:sp>
      <p:sp>
        <p:nvSpPr>
          <p:cNvPr name="TextBox 14" id="14"/>
          <p:cNvSpPr txBox="true"/>
          <p:nvPr/>
        </p:nvSpPr>
        <p:spPr>
          <a:xfrm rot="0">
            <a:off x="14045151" y="1744967"/>
            <a:ext cx="3068975" cy="2277110"/>
          </a:xfrm>
          <a:prstGeom prst="rect">
            <a:avLst/>
          </a:prstGeom>
        </p:spPr>
        <p:txBody>
          <a:bodyPr anchor="t" rtlCol="false" tIns="0" lIns="0" bIns="0" rIns="0">
            <a:spAutoFit/>
          </a:bodyPr>
          <a:lstStyle/>
          <a:p>
            <a:pPr algn="ctr">
              <a:lnSpc>
                <a:spcPts val="3640"/>
              </a:lnSpc>
            </a:pPr>
            <a:r>
              <a:rPr lang="en-US" sz="2600" spc="52">
                <a:solidFill>
                  <a:srgbClr val="383F22"/>
                </a:solidFill>
                <a:latin typeface="Fira Sans Medium"/>
              </a:rPr>
              <a:t>The optimal age to win a gold, silver and bronze medal was in between 20 and 30.</a:t>
            </a:r>
          </a:p>
        </p:txBody>
      </p:sp>
      <p:sp>
        <p:nvSpPr>
          <p:cNvPr name="TextBox 15" id="15"/>
          <p:cNvSpPr txBox="true"/>
          <p:nvPr/>
        </p:nvSpPr>
        <p:spPr>
          <a:xfrm rot="0">
            <a:off x="4617510" y="6981190"/>
            <a:ext cx="3068975" cy="2277110"/>
          </a:xfrm>
          <a:prstGeom prst="rect">
            <a:avLst/>
          </a:prstGeom>
        </p:spPr>
        <p:txBody>
          <a:bodyPr anchor="t" rtlCol="false" tIns="0" lIns="0" bIns="0" rIns="0">
            <a:spAutoFit/>
          </a:bodyPr>
          <a:lstStyle/>
          <a:p>
            <a:pPr algn="ctr">
              <a:lnSpc>
                <a:spcPts val="3640"/>
              </a:lnSpc>
            </a:pPr>
            <a:r>
              <a:rPr lang="en-US" sz="2600" spc="52">
                <a:solidFill>
                  <a:srgbClr val="383F22"/>
                </a:solidFill>
                <a:latin typeface="Fira Sans Medium"/>
              </a:rPr>
              <a:t>Sports like  gymnastics, boxing, cycling etc. also remains relevant </a:t>
            </a:r>
          </a:p>
        </p:txBody>
      </p:sp>
      <p:sp>
        <p:nvSpPr>
          <p:cNvPr name="TextBox 16" id="16"/>
          <p:cNvSpPr txBox="true"/>
          <p:nvPr/>
        </p:nvSpPr>
        <p:spPr>
          <a:xfrm rot="0">
            <a:off x="10707834" y="6981190"/>
            <a:ext cx="3337317" cy="2277110"/>
          </a:xfrm>
          <a:prstGeom prst="rect">
            <a:avLst/>
          </a:prstGeom>
        </p:spPr>
        <p:txBody>
          <a:bodyPr anchor="t" rtlCol="false" tIns="0" lIns="0" bIns="0" rIns="0">
            <a:spAutoFit/>
          </a:bodyPr>
          <a:lstStyle/>
          <a:p>
            <a:pPr algn="ctr">
              <a:lnSpc>
                <a:spcPts val="3640"/>
              </a:lnSpc>
            </a:pPr>
            <a:r>
              <a:rPr lang="en-US" sz="2600" spc="52">
                <a:solidFill>
                  <a:srgbClr val="383F22"/>
                </a:solidFill>
                <a:latin typeface="Fira Sans Medium"/>
              </a:rPr>
              <a:t>Throughout the annals of Olympic history, female participation has remained a minority</a:t>
            </a:r>
          </a:p>
        </p:txBody>
      </p:sp>
      <p:sp>
        <p:nvSpPr>
          <p:cNvPr name="TextBox 17" id="17"/>
          <p:cNvSpPr txBox="true"/>
          <p:nvPr/>
        </p:nvSpPr>
        <p:spPr>
          <a:xfrm rot="0">
            <a:off x="7644443" y="2659367"/>
            <a:ext cx="3068975" cy="1362710"/>
          </a:xfrm>
          <a:prstGeom prst="rect">
            <a:avLst/>
          </a:prstGeom>
        </p:spPr>
        <p:txBody>
          <a:bodyPr anchor="t" rtlCol="false" tIns="0" lIns="0" bIns="0" rIns="0">
            <a:spAutoFit/>
          </a:bodyPr>
          <a:lstStyle/>
          <a:p>
            <a:pPr algn="ctr">
              <a:lnSpc>
                <a:spcPts val="3640"/>
              </a:lnSpc>
            </a:pPr>
            <a:r>
              <a:rPr lang="en-US" sz="2600" spc="52">
                <a:solidFill>
                  <a:srgbClr val="383F22"/>
                </a:solidFill>
                <a:latin typeface="Fira Sans Medium"/>
              </a:rPr>
              <a:t>Only 17.2% of the athletes win a medal.</a:t>
            </a:r>
          </a:p>
        </p:txBody>
      </p:sp>
      <p:sp>
        <p:nvSpPr>
          <p:cNvPr name="Freeform 18" id="18"/>
          <p:cNvSpPr/>
          <p:nvPr/>
        </p:nvSpPr>
        <p:spPr>
          <a:xfrm flipH="false" flipV="false" rot="0">
            <a:off x="5177526" y="4758630"/>
            <a:ext cx="1666875" cy="1666875"/>
          </a:xfrm>
          <a:custGeom>
            <a:avLst/>
            <a:gdLst/>
            <a:ahLst/>
            <a:cxnLst/>
            <a:rect r="r" b="b" t="t" l="l"/>
            <a:pathLst>
              <a:path h="1666875" w="1666875">
                <a:moveTo>
                  <a:pt x="0" y="0"/>
                </a:moveTo>
                <a:lnTo>
                  <a:pt x="1666875" y="0"/>
                </a:lnTo>
                <a:lnTo>
                  <a:pt x="1666875" y="1666875"/>
                </a:lnTo>
                <a:lnTo>
                  <a:pt x="0" y="16668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1549751" y="4698017"/>
            <a:ext cx="1634334" cy="1634334"/>
          </a:xfrm>
          <a:custGeom>
            <a:avLst/>
            <a:gdLst/>
            <a:ahLst/>
            <a:cxnLst/>
            <a:rect r="r" b="b" t="t" l="l"/>
            <a:pathLst>
              <a:path h="1634334" w="1634334">
                <a:moveTo>
                  <a:pt x="0" y="0"/>
                </a:moveTo>
                <a:lnTo>
                  <a:pt x="1634334" y="0"/>
                </a:lnTo>
                <a:lnTo>
                  <a:pt x="1634334" y="1634334"/>
                </a:lnTo>
                <a:lnTo>
                  <a:pt x="0" y="16343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8463651" y="4217657"/>
            <a:ext cx="1665508" cy="1665508"/>
          </a:xfrm>
          <a:custGeom>
            <a:avLst/>
            <a:gdLst/>
            <a:ahLst/>
            <a:cxnLst/>
            <a:rect r="r" b="b" t="t" l="l"/>
            <a:pathLst>
              <a:path h="1665508" w="1665508">
                <a:moveTo>
                  <a:pt x="0" y="0"/>
                </a:moveTo>
                <a:lnTo>
                  <a:pt x="1665508" y="0"/>
                </a:lnTo>
                <a:lnTo>
                  <a:pt x="1665508" y="1665508"/>
                </a:lnTo>
                <a:lnTo>
                  <a:pt x="0" y="16655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58857">
            <a:off x="14730003" y="4153885"/>
            <a:ext cx="1550408" cy="1550408"/>
          </a:xfrm>
          <a:custGeom>
            <a:avLst/>
            <a:gdLst/>
            <a:ahLst/>
            <a:cxnLst/>
            <a:rect r="r" b="b" t="t" l="l"/>
            <a:pathLst>
              <a:path h="1550408" w="1550408">
                <a:moveTo>
                  <a:pt x="0" y="0"/>
                </a:moveTo>
                <a:lnTo>
                  <a:pt x="1550408" y="0"/>
                </a:lnTo>
                <a:lnTo>
                  <a:pt x="1550408" y="1550408"/>
                </a:lnTo>
                <a:lnTo>
                  <a:pt x="0" y="155040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EAF1E0"/>
        </a:solidFill>
      </p:bgPr>
    </p:bg>
    <p:spTree>
      <p:nvGrpSpPr>
        <p:cNvPr id="1" name=""/>
        <p:cNvGrpSpPr/>
        <p:nvPr/>
      </p:nvGrpSpPr>
      <p:grpSpPr>
        <a:xfrm>
          <a:off x="0" y="0"/>
          <a:ext cx="0" cy="0"/>
          <a:chOff x="0" y="0"/>
          <a:chExt cx="0" cy="0"/>
        </a:xfrm>
      </p:grpSpPr>
      <p:grpSp>
        <p:nvGrpSpPr>
          <p:cNvPr name="Group 2" id="2"/>
          <p:cNvGrpSpPr/>
          <p:nvPr/>
        </p:nvGrpSpPr>
        <p:grpSpPr>
          <a:xfrm rot="0">
            <a:off x="-302366" y="0"/>
            <a:ext cx="6474955" cy="10287000"/>
            <a:chOff x="0" y="0"/>
            <a:chExt cx="1705338" cy="2709333"/>
          </a:xfrm>
        </p:grpSpPr>
        <p:sp>
          <p:nvSpPr>
            <p:cNvPr name="Freeform 3" id="3"/>
            <p:cNvSpPr/>
            <p:nvPr/>
          </p:nvSpPr>
          <p:spPr>
            <a:xfrm flipH="false" flipV="false" rot="0">
              <a:off x="0" y="0"/>
              <a:ext cx="1705338" cy="2709333"/>
            </a:xfrm>
            <a:custGeom>
              <a:avLst/>
              <a:gdLst/>
              <a:ahLst/>
              <a:cxnLst/>
              <a:rect r="r" b="b" t="t" l="l"/>
              <a:pathLst>
                <a:path h="2709333" w="1705338">
                  <a:moveTo>
                    <a:pt x="0" y="0"/>
                  </a:moveTo>
                  <a:lnTo>
                    <a:pt x="1705338" y="0"/>
                  </a:lnTo>
                  <a:lnTo>
                    <a:pt x="1705338" y="2709333"/>
                  </a:lnTo>
                  <a:lnTo>
                    <a:pt x="0" y="2709333"/>
                  </a:lnTo>
                  <a:close/>
                </a:path>
              </a:pathLst>
            </a:custGeom>
            <a:solidFill>
              <a:srgbClr val="EC4226"/>
            </a:solidFill>
          </p:spPr>
        </p:sp>
        <p:sp>
          <p:nvSpPr>
            <p:cNvPr name="TextBox 4" id="4"/>
            <p:cNvSpPr txBox="true"/>
            <p:nvPr/>
          </p:nvSpPr>
          <p:spPr>
            <a:xfrm>
              <a:off x="0" y="-47625"/>
              <a:ext cx="1705338" cy="2756958"/>
            </a:xfrm>
            <a:prstGeom prst="rect">
              <a:avLst/>
            </a:prstGeom>
          </p:spPr>
          <p:txBody>
            <a:bodyPr anchor="ctr" rtlCol="false" tIns="50800" lIns="50800" bIns="50800" rIns="50800"/>
            <a:lstStyle/>
            <a:p>
              <a:pPr algn="ctr">
                <a:lnSpc>
                  <a:spcPts val="3080"/>
                </a:lnSpc>
              </a:pPr>
            </a:p>
          </p:txBody>
        </p:sp>
      </p:grpSp>
      <p:sp>
        <p:nvSpPr>
          <p:cNvPr name="TextBox 5" id="5"/>
          <p:cNvSpPr txBox="true"/>
          <p:nvPr/>
        </p:nvSpPr>
        <p:spPr>
          <a:xfrm rot="0">
            <a:off x="-792128" y="2745240"/>
            <a:ext cx="6268279" cy="3058152"/>
          </a:xfrm>
          <a:prstGeom prst="rect">
            <a:avLst/>
          </a:prstGeom>
        </p:spPr>
        <p:txBody>
          <a:bodyPr anchor="t" rtlCol="false" tIns="0" lIns="0" bIns="0" rIns="0">
            <a:spAutoFit/>
          </a:bodyPr>
          <a:lstStyle/>
          <a:p>
            <a:pPr algn="r">
              <a:lnSpc>
                <a:spcPts val="24646"/>
              </a:lnSpc>
            </a:pPr>
            <a:r>
              <a:rPr lang="en-US" sz="18959" spc="568">
                <a:solidFill>
                  <a:srgbClr val="EAF1E0"/>
                </a:solidFill>
                <a:latin typeface="Segment A Bold"/>
              </a:rPr>
              <a:t>CHALLENGES</a:t>
            </a:r>
          </a:p>
        </p:txBody>
      </p:sp>
      <p:sp>
        <p:nvSpPr>
          <p:cNvPr name="TextBox 6" id="6"/>
          <p:cNvSpPr txBox="true"/>
          <p:nvPr/>
        </p:nvSpPr>
        <p:spPr>
          <a:xfrm rot="0">
            <a:off x="6172590" y="1014908"/>
            <a:ext cx="12115410" cy="1911307"/>
          </a:xfrm>
          <a:prstGeom prst="rect">
            <a:avLst/>
          </a:prstGeom>
        </p:spPr>
        <p:txBody>
          <a:bodyPr anchor="t" rtlCol="false" tIns="0" lIns="0" bIns="0" rIns="0">
            <a:spAutoFit/>
          </a:bodyPr>
          <a:lstStyle/>
          <a:p>
            <a:pPr marL="756012" indent="-378006" lvl="1">
              <a:lnSpc>
                <a:spcPts val="4902"/>
              </a:lnSpc>
              <a:buFont typeface="Arial"/>
              <a:buChar char="•"/>
            </a:pPr>
            <a:r>
              <a:rPr lang="en-US" sz="3501">
                <a:solidFill>
                  <a:srgbClr val="000000"/>
                </a:solidFill>
                <a:latin typeface="Times New Roman"/>
              </a:rPr>
              <a:t>Temporal Scope: The analysis may focus on a specific range of years or Olympics editions due to data availability or relevance.</a:t>
            </a:r>
          </a:p>
        </p:txBody>
      </p:sp>
      <p:sp>
        <p:nvSpPr>
          <p:cNvPr name="TextBox 7" id="7"/>
          <p:cNvSpPr txBox="true"/>
          <p:nvPr/>
        </p:nvSpPr>
        <p:spPr>
          <a:xfrm rot="0">
            <a:off x="6172590" y="3316288"/>
            <a:ext cx="12115410" cy="3140075"/>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000000"/>
                </a:solidFill>
                <a:latin typeface="Times New Roman"/>
              </a:rPr>
              <a:t>Data Quality: Delimitations may be imposed based on the   quality and reliability of the dataset.High degree of missing values or inconsistencies that could compromise the validity of results.</a:t>
            </a:r>
          </a:p>
          <a:p>
            <a:pPr>
              <a:lnSpc>
                <a:spcPts val="4899"/>
              </a:lnSpc>
            </a:pPr>
          </a:p>
        </p:txBody>
      </p:sp>
      <p:sp>
        <p:nvSpPr>
          <p:cNvPr name="TextBox 8" id="8"/>
          <p:cNvSpPr txBox="true"/>
          <p:nvPr/>
        </p:nvSpPr>
        <p:spPr>
          <a:xfrm rot="0">
            <a:off x="6172590" y="6029800"/>
            <a:ext cx="12115410" cy="3140075"/>
          </a:xfrm>
          <a:prstGeom prst="rect">
            <a:avLst/>
          </a:prstGeom>
        </p:spPr>
        <p:txBody>
          <a:bodyPr anchor="t" rtlCol="false" tIns="0" lIns="0" bIns="0" rIns="0">
            <a:spAutoFit/>
          </a:bodyPr>
          <a:lstStyle/>
          <a:p>
            <a:pPr marL="755649" indent="-377824" lvl="1">
              <a:lnSpc>
                <a:spcPts val="4899"/>
              </a:lnSpc>
              <a:buFont typeface="Arial"/>
              <a:buChar char="•"/>
            </a:pPr>
            <a:r>
              <a:rPr lang="en-US" sz="3499">
                <a:solidFill>
                  <a:srgbClr val="000000"/>
                </a:solidFill>
                <a:latin typeface="Times New Roman"/>
              </a:rPr>
              <a:t>Research Objectives: Delimitations are often defined by the specific research questions or objectives of the study. The analysis may focus on addressing specific research questions while omitting broader or tangential topics.</a:t>
            </a:r>
          </a:p>
          <a:p>
            <a:pPr algn="ctr">
              <a:lnSpc>
                <a:spcPts val="4899"/>
              </a:lnSpc>
            </a:pPr>
          </a:p>
        </p:txBody>
      </p:sp>
    </p:spTree>
  </p:cSld>
  <p:clrMapOvr>
    <a:masterClrMapping/>
  </p:clrMapOvr>
  <p:transition spd="slow">
    <p:cover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sp>
        <p:nvSpPr>
          <p:cNvPr name="Freeform 2" id="2"/>
          <p:cNvSpPr/>
          <p:nvPr/>
        </p:nvSpPr>
        <p:spPr>
          <a:xfrm flipH="false" flipV="false" rot="0">
            <a:off x="7572969" y="725386"/>
            <a:ext cx="3727281" cy="8836228"/>
          </a:xfrm>
          <a:custGeom>
            <a:avLst/>
            <a:gdLst/>
            <a:ahLst/>
            <a:cxnLst/>
            <a:rect r="r" b="b" t="t" l="l"/>
            <a:pathLst>
              <a:path h="8836228" w="3727281">
                <a:moveTo>
                  <a:pt x="0" y="0"/>
                </a:moveTo>
                <a:lnTo>
                  <a:pt x="3727281" y="0"/>
                </a:lnTo>
                <a:lnTo>
                  <a:pt x="3727281" y="8836228"/>
                </a:lnTo>
                <a:lnTo>
                  <a:pt x="0" y="88362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3338" y="-640296"/>
            <a:ext cx="5101346" cy="10661668"/>
          </a:xfrm>
          <a:prstGeom prst="rect">
            <a:avLst/>
          </a:prstGeom>
        </p:spPr>
        <p:txBody>
          <a:bodyPr anchor="t" rtlCol="false" tIns="0" lIns="0" bIns="0" rIns="0">
            <a:spAutoFit/>
          </a:bodyPr>
          <a:lstStyle/>
          <a:p>
            <a:pPr algn="ctr">
              <a:lnSpc>
                <a:spcPts val="21123"/>
              </a:lnSpc>
            </a:pPr>
            <a:r>
              <a:rPr lang="en-US" sz="16248" spc="487">
                <a:solidFill>
                  <a:srgbClr val="EC4226"/>
                </a:solidFill>
                <a:latin typeface="Segment A Bold"/>
              </a:rPr>
              <a:t>CITIUS, ALTIUS, FORTIUS, COMMUNITER</a:t>
            </a:r>
          </a:p>
        </p:txBody>
      </p:sp>
      <p:sp>
        <p:nvSpPr>
          <p:cNvPr name="TextBox 4" id="4"/>
          <p:cNvSpPr txBox="true"/>
          <p:nvPr/>
        </p:nvSpPr>
        <p:spPr>
          <a:xfrm rot="0">
            <a:off x="12691032" y="3081015"/>
            <a:ext cx="4833896" cy="3180948"/>
          </a:xfrm>
          <a:prstGeom prst="rect">
            <a:avLst/>
          </a:prstGeom>
        </p:spPr>
        <p:txBody>
          <a:bodyPr anchor="t" rtlCol="false" tIns="0" lIns="0" bIns="0" rIns="0">
            <a:spAutoFit/>
          </a:bodyPr>
          <a:lstStyle/>
          <a:p>
            <a:pPr>
              <a:lnSpc>
                <a:spcPts val="25535"/>
              </a:lnSpc>
            </a:pPr>
            <a:r>
              <a:rPr lang="en-US" sz="19642" spc="589">
                <a:solidFill>
                  <a:srgbClr val="EC4226"/>
                </a:solidFill>
                <a:latin typeface="Segment A Bold"/>
              </a:rPr>
              <a:t>THANK YOU</a:t>
            </a:r>
          </a:p>
        </p:txBody>
      </p:sp>
    </p:spTree>
  </p:cSld>
  <p:clrMapOvr>
    <a:masterClrMapping/>
  </p:clrMapOvr>
  <p:transition spd="fast">
    <p:cover dir="rd"/>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sp>
        <p:nvSpPr>
          <p:cNvPr name="Freeform 2" id="2"/>
          <p:cNvSpPr/>
          <p:nvPr/>
        </p:nvSpPr>
        <p:spPr>
          <a:xfrm flipH="false" flipV="false" rot="0">
            <a:off x="584131" y="2258767"/>
            <a:ext cx="7816919" cy="6154047"/>
          </a:xfrm>
          <a:custGeom>
            <a:avLst/>
            <a:gdLst/>
            <a:ahLst/>
            <a:cxnLst/>
            <a:rect r="r" b="b" t="t" l="l"/>
            <a:pathLst>
              <a:path h="6154047" w="7816919">
                <a:moveTo>
                  <a:pt x="0" y="0"/>
                </a:moveTo>
                <a:lnTo>
                  <a:pt x="7816919" y="0"/>
                </a:lnTo>
                <a:lnTo>
                  <a:pt x="7816919" y="6154047"/>
                </a:lnTo>
                <a:lnTo>
                  <a:pt x="0" y="61540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55182" y="5143500"/>
            <a:ext cx="1346726" cy="1104315"/>
          </a:xfrm>
          <a:custGeom>
            <a:avLst/>
            <a:gdLst/>
            <a:ahLst/>
            <a:cxnLst/>
            <a:rect r="r" b="b" t="t" l="l"/>
            <a:pathLst>
              <a:path h="1104315" w="1346726">
                <a:moveTo>
                  <a:pt x="0" y="0"/>
                </a:moveTo>
                <a:lnTo>
                  <a:pt x="1346726" y="0"/>
                </a:lnTo>
                <a:lnTo>
                  <a:pt x="1346726" y="1104315"/>
                </a:lnTo>
                <a:lnTo>
                  <a:pt x="0" y="11043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144000" y="907520"/>
            <a:ext cx="8656987" cy="3131665"/>
          </a:xfrm>
          <a:prstGeom prst="rect">
            <a:avLst/>
          </a:prstGeom>
        </p:spPr>
        <p:txBody>
          <a:bodyPr anchor="t" rtlCol="false" tIns="0" lIns="0" bIns="0" rIns="0">
            <a:spAutoFit/>
          </a:bodyPr>
          <a:lstStyle/>
          <a:p>
            <a:pPr algn="ctr">
              <a:lnSpc>
                <a:spcPts val="7391"/>
              </a:lnSpc>
            </a:pPr>
            <a:r>
              <a:rPr lang="en-US" sz="8799">
                <a:solidFill>
                  <a:srgbClr val="383F22"/>
                </a:solidFill>
                <a:latin typeface="Segment A Heavy"/>
              </a:rPr>
              <a:t>TEAM </a:t>
            </a:r>
          </a:p>
          <a:p>
            <a:pPr algn="ctr">
              <a:lnSpc>
                <a:spcPts val="14932"/>
              </a:lnSpc>
            </a:pPr>
            <a:r>
              <a:rPr lang="en-US" sz="17776">
                <a:solidFill>
                  <a:srgbClr val="EC4226"/>
                </a:solidFill>
                <a:latin typeface="Segment A Heavy"/>
              </a:rPr>
              <a:t>INNOVATION  PIONEERS</a:t>
            </a:r>
          </a:p>
        </p:txBody>
      </p:sp>
      <p:sp>
        <p:nvSpPr>
          <p:cNvPr name="Freeform 5" id="5"/>
          <p:cNvSpPr/>
          <p:nvPr/>
        </p:nvSpPr>
        <p:spPr>
          <a:xfrm flipH="false" flipV="false" rot="0">
            <a:off x="9927635" y="7044080"/>
            <a:ext cx="1274273" cy="1044904"/>
          </a:xfrm>
          <a:custGeom>
            <a:avLst/>
            <a:gdLst/>
            <a:ahLst/>
            <a:cxnLst/>
            <a:rect r="r" b="b" t="t" l="l"/>
            <a:pathLst>
              <a:path h="1044904" w="1274273">
                <a:moveTo>
                  <a:pt x="0" y="0"/>
                </a:moveTo>
                <a:lnTo>
                  <a:pt x="1274273" y="0"/>
                </a:lnTo>
                <a:lnTo>
                  <a:pt x="1274273" y="1044904"/>
                </a:lnTo>
                <a:lnTo>
                  <a:pt x="0" y="1044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861804" y="8681866"/>
            <a:ext cx="1405936" cy="1152868"/>
          </a:xfrm>
          <a:custGeom>
            <a:avLst/>
            <a:gdLst/>
            <a:ahLst/>
            <a:cxnLst/>
            <a:rect r="r" b="b" t="t" l="l"/>
            <a:pathLst>
              <a:path h="1152868" w="1405936">
                <a:moveTo>
                  <a:pt x="0" y="0"/>
                </a:moveTo>
                <a:lnTo>
                  <a:pt x="1405936" y="0"/>
                </a:lnTo>
                <a:lnTo>
                  <a:pt x="1405936" y="1152868"/>
                </a:lnTo>
                <a:lnTo>
                  <a:pt x="0" y="11528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1824619" y="5194960"/>
            <a:ext cx="4151610" cy="896620"/>
          </a:xfrm>
          <a:prstGeom prst="rect">
            <a:avLst/>
          </a:prstGeom>
        </p:spPr>
        <p:txBody>
          <a:bodyPr anchor="t" rtlCol="false" tIns="0" lIns="0" bIns="0" rIns="0">
            <a:spAutoFit/>
          </a:bodyPr>
          <a:lstStyle/>
          <a:p>
            <a:pPr algn="ctr">
              <a:lnSpc>
                <a:spcPts val="7279"/>
              </a:lnSpc>
            </a:pPr>
            <a:r>
              <a:rPr lang="en-US" sz="5199">
                <a:solidFill>
                  <a:srgbClr val="414927">
                    <a:alpha val="80000"/>
                  </a:srgbClr>
                </a:solidFill>
                <a:latin typeface="Fira Sans Medium"/>
              </a:rPr>
              <a:t>Ayushi Tawari</a:t>
            </a:r>
          </a:p>
        </p:txBody>
      </p:sp>
      <p:sp>
        <p:nvSpPr>
          <p:cNvPr name="TextBox 8" id="8"/>
          <p:cNvSpPr txBox="true"/>
          <p:nvPr/>
        </p:nvSpPr>
        <p:spPr>
          <a:xfrm rot="0">
            <a:off x="11824619" y="6861321"/>
            <a:ext cx="4809331" cy="1820545"/>
          </a:xfrm>
          <a:prstGeom prst="rect">
            <a:avLst/>
          </a:prstGeom>
        </p:spPr>
        <p:txBody>
          <a:bodyPr anchor="t" rtlCol="false" tIns="0" lIns="0" bIns="0" rIns="0">
            <a:spAutoFit/>
          </a:bodyPr>
          <a:lstStyle/>
          <a:p>
            <a:pPr>
              <a:lnSpc>
                <a:spcPts val="7279"/>
              </a:lnSpc>
            </a:pPr>
            <a:r>
              <a:rPr lang="en-US" sz="5199">
                <a:solidFill>
                  <a:srgbClr val="414927">
                    <a:alpha val="80784"/>
                  </a:srgbClr>
                </a:solidFill>
                <a:latin typeface="Fira Sans Medium"/>
              </a:rPr>
              <a:t>Mutta Datta Sai </a:t>
            </a:r>
          </a:p>
          <a:p>
            <a:pPr>
              <a:lnSpc>
                <a:spcPts val="7279"/>
              </a:lnSpc>
            </a:pPr>
            <a:r>
              <a:rPr lang="en-US" sz="5199">
                <a:solidFill>
                  <a:srgbClr val="414927">
                    <a:alpha val="80784"/>
                  </a:srgbClr>
                </a:solidFill>
                <a:latin typeface="Fira Sans Medium"/>
              </a:rPr>
              <a:t>Vishnu Mohan</a:t>
            </a:r>
          </a:p>
        </p:txBody>
      </p:sp>
      <p:sp>
        <p:nvSpPr>
          <p:cNvPr name="TextBox 9" id="9"/>
          <p:cNvSpPr txBox="true"/>
          <p:nvPr/>
        </p:nvSpPr>
        <p:spPr>
          <a:xfrm rot="0">
            <a:off x="11824619" y="8938114"/>
            <a:ext cx="3295749" cy="896620"/>
          </a:xfrm>
          <a:prstGeom prst="rect">
            <a:avLst/>
          </a:prstGeom>
        </p:spPr>
        <p:txBody>
          <a:bodyPr anchor="t" rtlCol="false" tIns="0" lIns="0" bIns="0" rIns="0">
            <a:spAutoFit/>
          </a:bodyPr>
          <a:lstStyle/>
          <a:p>
            <a:pPr algn="ctr">
              <a:lnSpc>
                <a:spcPts val="7279"/>
              </a:lnSpc>
            </a:pPr>
            <a:r>
              <a:rPr lang="en-US" sz="5199">
                <a:solidFill>
                  <a:srgbClr val="414927">
                    <a:alpha val="80000"/>
                  </a:srgbClr>
                </a:solidFill>
                <a:latin typeface="Fira Sans Medium"/>
              </a:rPr>
              <a:t>Niranjana J</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p:cSld>
    <p:bg>
      <p:bgPr>
        <a:solidFill>
          <a:srgbClr val="EAF1E0"/>
        </a:solidFill>
      </p:bgPr>
    </p:bg>
    <p:spTree>
      <p:nvGrpSpPr>
        <p:cNvPr id="1" name=""/>
        <p:cNvGrpSpPr/>
        <p:nvPr/>
      </p:nvGrpSpPr>
      <p:grpSpPr>
        <a:xfrm>
          <a:off x="0" y="0"/>
          <a:ext cx="0" cy="0"/>
          <a:chOff x="0" y="0"/>
          <a:chExt cx="0" cy="0"/>
        </a:xfrm>
      </p:grpSpPr>
      <p:grpSp>
        <p:nvGrpSpPr>
          <p:cNvPr name="Group 2" id="2"/>
          <p:cNvGrpSpPr/>
          <p:nvPr/>
        </p:nvGrpSpPr>
        <p:grpSpPr>
          <a:xfrm rot="0">
            <a:off x="-2085211" y="596529"/>
            <a:ext cx="9525252" cy="824891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EC4226"/>
            </a:solidFill>
          </p:spPr>
        </p:sp>
      </p:grpSp>
      <p:grpSp>
        <p:nvGrpSpPr>
          <p:cNvPr name="Group 4" id="4"/>
          <p:cNvGrpSpPr/>
          <p:nvPr/>
        </p:nvGrpSpPr>
        <p:grpSpPr>
          <a:xfrm rot="0">
            <a:off x="2102033" y="5664260"/>
            <a:ext cx="5338008" cy="4622740"/>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2192D4"/>
            </a:solidFill>
          </p:spPr>
        </p:sp>
      </p:grpSp>
      <p:sp>
        <p:nvSpPr>
          <p:cNvPr name="TextBox 6" id="6"/>
          <p:cNvSpPr txBox="true"/>
          <p:nvPr/>
        </p:nvSpPr>
        <p:spPr>
          <a:xfrm rot="0">
            <a:off x="520027" y="2504671"/>
            <a:ext cx="5690205" cy="3749057"/>
          </a:xfrm>
          <a:prstGeom prst="rect">
            <a:avLst/>
          </a:prstGeom>
        </p:spPr>
        <p:txBody>
          <a:bodyPr anchor="t" rtlCol="false" tIns="0" lIns="0" bIns="0" rIns="0">
            <a:spAutoFit/>
          </a:bodyPr>
          <a:lstStyle/>
          <a:p>
            <a:pPr algn="l" marL="0" indent="0" lvl="0">
              <a:lnSpc>
                <a:spcPts val="29738"/>
              </a:lnSpc>
              <a:spcBef>
                <a:spcPct val="0"/>
              </a:spcBef>
            </a:pPr>
            <a:r>
              <a:rPr lang="en-US" sz="24782" spc="-247">
                <a:solidFill>
                  <a:srgbClr val="EAF1E0"/>
                </a:solidFill>
                <a:latin typeface="Segment A"/>
              </a:rPr>
              <a:t>Overview</a:t>
            </a:r>
          </a:p>
        </p:txBody>
      </p:sp>
      <p:grpSp>
        <p:nvGrpSpPr>
          <p:cNvPr name="Group 7" id="7"/>
          <p:cNvGrpSpPr/>
          <p:nvPr/>
        </p:nvGrpSpPr>
        <p:grpSpPr>
          <a:xfrm rot="0">
            <a:off x="9854517" y="1677285"/>
            <a:ext cx="7819901" cy="6932429"/>
            <a:chOff x="0" y="0"/>
            <a:chExt cx="10426534" cy="9243239"/>
          </a:xfrm>
        </p:grpSpPr>
        <p:sp>
          <p:nvSpPr>
            <p:cNvPr name="TextBox 8" id="8"/>
            <p:cNvSpPr txBox="true"/>
            <p:nvPr/>
          </p:nvSpPr>
          <p:spPr>
            <a:xfrm rot="0">
              <a:off x="0" y="-76200"/>
              <a:ext cx="10426534" cy="793023"/>
            </a:xfrm>
            <a:prstGeom prst="rect">
              <a:avLst/>
            </a:prstGeom>
          </p:spPr>
          <p:txBody>
            <a:bodyPr anchor="t" rtlCol="false" tIns="0" lIns="0" bIns="0" rIns="0">
              <a:spAutoFit/>
            </a:bodyPr>
            <a:lstStyle/>
            <a:p>
              <a:pPr marL="773781" indent="-386891" lvl="1">
                <a:lnSpc>
                  <a:spcPts val="5017"/>
                </a:lnSpc>
                <a:buFont typeface="Arial"/>
                <a:buChar char="•"/>
              </a:pPr>
              <a:r>
                <a:rPr lang="en-US" sz="3583">
                  <a:solidFill>
                    <a:srgbClr val="383F22"/>
                  </a:solidFill>
                  <a:latin typeface="Fira Sans Medium"/>
                </a:rPr>
                <a:t>Introduction</a:t>
              </a:r>
            </a:p>
          </p:txBody>
        </p:sp>
        <p:sp>
          <p:nvSpPr>
            <p:cNvPr name="TextBox 9" id="9"/>
            <p:cNvSpPr txBox="true"/>
            <p:nvPr/>
          </p:nvSpPr>
          <p:spPr>
            <a:xfrm rot="0">
              <a:off x="0" y="1142875"/>
              <a:ext cx="10426534" cy="793023"/>
            </a:xfrm>
            <a:prstGeom prst="rect">
              <a:avLst/>
            </a:prstGeom>
          </p:spPr>
          <p:txBody>
            <a:bodyPr anchor="t" rtlCol="false" tIns="0" lIns="0" bIns="0" rIns="0">
              <a:spAutoFit/>
            </a:bodyPr>
            <a:lstStyle/>
            <a:p>
              <a:pPr marL="773781" indent="-386891" lvl="1">
                <a:lnSpc>
                  <a:spcPts val="5017"/>
                </a:lnSpc>
                <a:buFont typeface="Arial"/>
                <a:buChar char="•"/>
              </a:pPr>
              <a:r>
                <a:rPr lang="en-US" sz="3583">
                  <a:solidFill>
                    <a:srgbClr val="383F22"/>
                  </a:solidFill>
                  <a:latin typeface="Fira Sans Medium"/>
                </a:rPr>
                <a:t>Nature of dataset</a:t>
              </a:r>
            </a:p>
          </p:txBody>
        </p:sp>
        <p:sp>
          <p:nvSpPr>
            <p:cNvPr name="TextBox 10" id="10"/>
            <p:cNvSpPr txBox="true"/>
            <p:nvPr/>
          </p:nvSpPr>
          <p:spPr>
            <a:xfrm rot="0">
              <a:off x="0" y="2361950"/>
              <a:ext cx="10426534" cy="793023"/>
            </a:xfrm>
            <a:prstGeom prst="rect">
              <a:avLst/>
            </a:prstGeom>
          </p:spPr>
          <p:txBody>
            <a:bodyPr anchor="t" rtlCol="false" tIns="0" lIns="0" bIns="0" rIns="0">
              <a:spAutoFit/>
            </a:bodyPr>
            <a:lstStyle/>
            <a:p>
              <a:pPr marL="773781" indent="-386891" lvl="1">
                <a:lnSpc>
                  <a:spcPts val="5017"/>
                </a:lnSpc>
                <a:buFont typeface="Arial"/>
                <a:buChar char="•"/>
              </a:pPr>
              <a:r>
                <a:rPr lang="en-US" sz="3583">
                  <a:solidFill>
                    <a:srgbClr val="383F22"/>
                  </a:solidFill>
                  <a:latin typeface="Fira Sans Medium"/>
                </a:rPr>
                <a:t>Objectives</a:t>
              </a:r>
            </a:p>
          </p:txBody>
        </p:sp>
        <p:sp>
          <p:nvSpPr>
            <p:cNvPr name="TextBox 11" id="11"/>
            <p:cNvSpPr txBox="true"/>
            <p:nvPr/>
          </p:nvSpPr>
          <p:spPr>
            <a:xfrm rot="0">
              <a:off x="0" y="3581025"/>
              <a:ext cx="10426534" cy="793023"/>
            </a:xfrm>
            <a:prstGeom prst="rect">
              <a:avLst/>
            </a:prstGeom>
          </p:spPr>
          <p:txBody>
            <a:bodyPr anchor="t" rtlCol="false" tIns="0" lIns="0" bIns="0" rIns="0">
              <a:spAutoFit/>
            </a:bodyPr>
            <a:lstStyle/>
            <a:p>
              <a:pPr marL="773781" indent="-386891" lvl="1">
                <a:lnSpc>
                  <a:spcPts val="5017"/>
                </a:lnSpc>
                <a:buFont typeface="Arial"/>
                <a:buChar char="•"/>
              </a:pPr>
              <a:r>
                <a:rPr lang="en-US" sz="3583">
                  <a:solidFill>
                    <a:srgbClr val="383F22"/>
                  </a:solidFill>
                  <a:latin typeface="Fira Sans Medium"/>
                </a:rPr>
                <a:t>Approach</a:t>
              </a:r>
            </a:p>
          </p:txBody>
        </p:sp>
        <p:sp>
          <p:nvSpPr>
            <p:cNvPr name="TextBox 12" id="12"/>
            <p:cNvSpPr txBox="true"/>
            <p:nvPr/>
          </p:nvSpPr>
          <p:spPr>
            <a:xfrm rot="0">
              <a:off x="0" y="4800100"/>
              <a:ext cx="10426534" cy="793023"/>
            </a:xfrm>
            <a:prstGeom prst="rect">
              <a:avLst/>
            </a:prstGeom>
          </p:spPr>
          <p:txBody>
            <a:bodyPr anchor="t" rtlCol="false" tIns="0" lIns="0" bIns="0" rIns="0">
              <a:spAutoFit/>
            </a:bodyPr>
            <a:lstStyle/>
            <a:p>
              <a:pPr marL="773781" indent="-386891" lvl="1">
                <a:lnSpc>
                  <a:spcPts val="5017"/>
                </a:lnSpc>
                <a:buFont typeface="Arial"/>
                <a:buChar char="•"/>
              </a:pPr>
              <a:r>
                <a:rPr lang="en-US" sz="3583">
                  <a:solidFill>
                    <a:srgbClr val="383F22"/>
                  </a:solidFill>
                  <a:latin typeface="Fira Sans Medium"/>
                </a:rPr>
                <a:t>Visualization &amp; techniques</a:t>
              </a:r>
            </a:p>
          </p:txBody>
        </p:sp>
        <p:sp>
          <p:nvSpPr>
            <p:cNvPr name="TextBox 13" id="13"/>
            <p:cNvSpPr txBox="true"/>
            <p:nvPr/>
          </p:nvSpPr>
          <p:spPr>
            <a:xfrm rot="0">
              <a:off x="0" y="6015621"/>
              <a:ext cx="10426534" cy="793023"/>
            </a:xfrm>
            <a:prstGeom prst="rect">
              <a:avLst/>
            </a:prstGeom>
          </p:spPr>
          <p:txBody>
            <a:bodyPr anchor="t" rtlCol="false" tIns="0" lIns="0" bIns="0" rIns="0">
              <a:spAutoFit/>
            </a:bodyPr>
            <a:lstStyle/>
            <a:p>
              <a:pPr marL="773781" indent="-386891" lvl="1">
                <a:lnSpc>
                  <a:spcPts val="5017"/>
                </a:lnSpc>
                <a:buFont typeface="Arial"/>
                <a:buChar char="•"/>
              </a:pPr>
              <a:r>
                <a:rPr lang="en-US" sz="3583">
                  <a:solidFill>
                    <a:srgbClr val="383F22"/>
                  </a:solidFill>
                  <a:latin typeface="Fira Sans Medium"/>
                </a:rPr>
                <a:t>Insights</a:t>
              </a:r>
            </a:p>
          </p:txBody>
        </p:sp>
        <p:sp>
          <p:nvSpPr>
            <p:cNvPr name="TextBox 14" id="14"/>
            <p:cNvSpPr txBox="true"/>
            <p:nvPr/>
          </p:nvSpPr>
          <p:spPr>
            <a:xfrm rot="0">
              <a:off x="0" y="7231142"/>
              <a:ext cx="10426534" cy="793023"/>
            </a:xfrm>
            <a:prstGeom prst="rect">
              <a:avLst/>
            </a:prstGeom>
          </p:spPr>
          <p:txBody>
            <a:bodyPr anchor="t" rtlCol="false" tIns="0" lIns="0" bIns="0" rIns="0">
              <a:spAutoFit/>
            </a:bodyPr>
            <a:lstStyle/>
            <a:p>
              <a:pPr marL="773781" indent="-386891" lvl="1">
                <a:lnSpc>
                  <a:spcPts val="5017"/>
                </a:lnSpc>
                <a:buFont typeface="Arial"/>
                <a:buChar char="•"/>
              </a:pPr>
              <a:r>
                <a:rPr lang="en-US" sz="3583">
                  <a:solidFill>
                    <a:srgbClr val="383F22"/>
                  </a:solidFill>
                  <a:latin typeface="Fira Sans Medium"/>
                </a:rPr>
                <a:t>Challenges</a:t>
              </a:r>
            </a:p>
          </p:txBody>
        </p:sp>
        <p:sp>
          <p:nvSpPr>
            <p:cNvPr name="TextBox 15" id="15"/>
            <p:cNvSpPr txBox="true"/>
            <p:nvPr/>
          </p:nvSpPr>
          <p:spPr>
            <a:xfrm rot="0">
              <a:off x="0" y="8450217"/>
              <a:ext cx="10426534" cy="793023"/>
            </a:xfrm>
            <a:prstGeom prst="rect">
              <a:avLst/>
            </a:prstGeom>
          </p:spPr>
          <p:txBody>
            <a:bodyPr anchor="t" rtlCol="false" tIns="0" lIns="0" bIns="0" rIns="0">
              <a:spAutoFit/>
            </a:bodyPr>
            <a:lstStyle/>
            <a:p>
              <a:pPr marL="773781" indent="-386891" lvl="1">
                <a:lnSpc>
                  <a:spcPts val="5017"/>
                </a:lnSpc>
                <a:buFont typeface="Arial"/>
                <a:buChar char="•"/>
              </a:pPr>
              <a:r>
                <a:rPr lang="en-US" sz="3583">
                  <a:solidFill>
                    <a:srgbClr val="383F22"/>
                  </a:solidFill>
                  <a:latin typeface="Fira Sans Medium"/>
                </a:rPr>
                <a:t>Conclusion</a:t>
              </a:r>
            </a:p>
          </p:txBody>
        </p:sp>
      </p:grpSp>
      <p:grpSp>
        <p:nvGrpSpPr>
          <p:cNvPr name="Group 16" id="16"/>
          <p:cNvGrpSpPr/>
          <p:nvPr/>
        </p:nvGrpSpPr>
        <p:grpSpPr>
          <a:xfrm rot="0">
            <a:off x="1028700" y="7291572"/>
            <a:ext cx="2885978" cy="2499271"/>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EBA825"/>
            </a:solidFill>
          </p:spPr>
        </p:sp>
      </p:grpSp>
      <p:grpSp>
        <p:nvGrpSpPr>
          <p:cNvPr name="Group 18" id="18"/>
          <p:cNvGrpSpPr/>
          <p:nvPr/>
        </p:nvGrpSpPr>
        <p:grpSpPr>
          <a:xfrm rot="0">
            <a:off x="-506665" y="8369180"/>
            <a:ext cx="2053384" cy="1778240"/>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383F22"/>
            </a:solidFill>
          </p:spPr>
        </p:sp>
      </p:grpSp>
    </p:spTree>
  </p:cSld>
  <p:clrMapOvr>
    <a:masterClrMapping/>
  </p:clrMapOvr>
  <p:transition spd="slow">
    <p:cover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grpSp>
        <p:nvGrpSpPr>
          <p:cNvPr name="Group 2" id="2"/>
          <p:cNvGrpSpPr/>
          <p:nvPr/>
        </p:nvGrpSpPr>
        <p:grpSpPr>
          <a:xfrm rot="0">
            <a:off x="-322118" y="9434945"/>
            <a:ext cx="19166032" cy="852055"/>
            <a:chOff x="0" y="0"/>
            <a:chExt cx="5047844" cy="224409"/>
          </a:xfrm>
        </p:grpSpPr>
        <p:sp>
          <p:nvSpPr>
            <p:cNvPr name="Freeform 3" id="3"/>
            <p:cNvSpPr/>
            <p:nvPr/>
          </p:nvSpPr>
          <p:spPr>
            <a:xfrm flipH="false" flipV="false" rot="0">
              <a:off x="0" y="0"/>
              <a:ext cx="5047844" cy="224409"/>
            </a:xfrm>
            <a:custGeom>
              <a:avLst/>
              <a:gdLst/>
              <a:ahLst/>
              <a:cxnLst/>
              <a:rect r="r" b="b" t="t" l="l"/>
              <a:pathLst>
                <a:path h="224409" w="5047844">
                  <a:moveTo>
                    <a:pt x="20601" y="0"/>
                  </a:moveTo>
                  <a:lnTo>
                    <a:pt x="5027243" y="0"/>
                  </a:lnTo>
                  <a:cubicBezTo>
                    <a:pt x="5038620" y="0"/>
                    <a:pt x="5047844" y="9223"/>
                    <a:pt x="5047844" y="20601"/>
                  </a:cubicBezTo>
                  <a:lnTo>
                    <a:pt x="5047844" y="203809"/>
                  </a:lnTo>
                  <a:cubicBezTo>
                    <a:pt x="5047844" y="215186"/>
                    <a:pt x="5038620" y="224409"/>
                    <a:pt x="5027243" y="224409"/>
                  </a:cubicBezTo>
                  <a:lnTo>
                    <a:pt x="20601" y="224409"/>
                  </a:lnTo>
                  <a:cubicBezTo>
                    <a:pt x="9223" y="224409"/>
                    <a:pt x="0" y="215186"/>
                    <a:pt x="0" y="203809"/>
                  </a:cubicBezTo>
                  <a:lnTo>
                    <a:pt x="0" y="20601"/>
                  </a:lnTo>
                  <a:cubicBezTo>
                    <a:pt x="0" y="9223"/>
                    <a:pt x="9223" y="0"/>
                    <a:pt x="20601" y="0"/>
                  </a:cubicBezTo>
                  <a:close/>
                </a:path>
              </a:pathLst>
            </a:custGeom>
            <a:solidFill>
              <a:srgbClr val="2192D4"/>
            </a:solidFill>
          </p:spPr>
        </p:sp>
        <p:sp>
          <p:nvSpPr>
            <p:cNvPr name="TextBox 4" id="4"/>
            <p:cNvSpPr txBox="true"/>
            <p:nvPr/>
          </p:nvSpPr>
          <p:spPr>
            <a:xfrm>
              <a:off x="0" y="-47625"/>
              <a:ext cx="5047844" cy="272034"/>
            </a:xfrm>
            <a:prstGeom prst="rect">
              <a:avLst/>
            </a:prstGeom>
          </p:spPr>
          <p:txBody>
            <a:bodyPr anchor="ctr" rtlCol="false" tIns="50800" lIns="50800" bIns="50800" rIns="50800"/>
            <a:lstStyle/>
            <a:p>
              <a:pPr algn="ctr">
                <a:lnSpc>
                  <a:spcPts val="3080"/>
                </a:lnSpc>
              </a:pPr>
            </a:p>
          </p:txBody>
        </p:sp>
      </p:grpSp>
      <p:grpSp>
        <p:nvGrpSpPr>
          <p:cNvPr name="Group 5" id="5"/>
          <p:cNvGrpSpPr/>
          <p:nvPr/>
        </p:nvGrpSpPr>
        <p:grpSpPr>
          <a:xfrm rot="0">
            <a:off x="15173325" y="8025678"/>
            <a:ext cx="3670589" cy="367058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EBA825"/>
            </a:solidFill>
          </p:spPr>
        </p:sp>
        <p:sp>
          <p:nvSpPr>
            <p:cNvPr name="TextBox 7" id="7"/>
            <p:cNvSpPr txBox="true"/>
            <p:nvPr/>
          </p:nvSpPr>
          <p:spPr>
            <a:xfrm>
              <a:off x="139700" y="92075"/>
              <a:ext cx="533400" cy="581025"/>
            </a:xfrm>
            <a:prstGeom prst="rect">
              <a:avLst/>
            </a:prstGeom>
          </p:spPr>
          <p:txBody>
            <a:bodyPr anchor="ctr" rtlCol="false" tIns="50800" lIns="50800" bIns="50800" rIns="50800"/>
            <a:lstStyle/>
            <a:p>
              <a:pPr algn="ctr">
                <a:lnSpc>
                  <a:spcPts val="3080"/>
                </a:lnSpc>
              </a:pPr>
            </a:p>
          </p:txBody>
        </p:sp>
      </p:grpSp>
      <p:sp>
        <p:nvSpPr>
          <p:cNvPr name="TextBox 8" id="8"/>
          <p:cNvSpPr txBox="true"/>
          <p:nvPr/>
        </p:nvSpPr>
        <p:spPr>
          <a:xfrm rot="0">
            <a:off x="929336" y="938944"/>
            <a:ext cx="6826928" cy="2690926"/>
          </a:xfrm>
          <a:prstGeom prst="rect">
            <a:avLst/>
          </a:prstGeom>
        </p:spPr>
        <p:txBody>
          <a:bodyPr anchor="t" rtlCol="false" tIns="0" lIns="0" bIns="0" rIns="0">
            <a:spAutoFit/>
          </a:bodyPr>
          <a:lstStyle/>
          <a:p>
            <a:pPr algn="ctr">
              <a:lnSpc>
                <a:spcPts val="20365"/>
              </a:lnSpc>
            </a:pPr>
            <a:r>
              <a:rPr lang="en-US" sz="20365">
                <a:solidFill>
                  <a:srgbClr val="EC4226"/>
                </a:solidFill>
                <a:latin typeface="Segment A Bold"/>
              </a:rPr>
              <a:t>INTRODUCTION</a:t>
            </a:r>
          </a:p>
        </p:txBody>
      </p:sp>
      <p:sp>
        <p:nvSpPr>
          <p:cNvPr name="TextBox 9" id="9"/>
          <p:cNvSpPr txBox="true"/>
          <p:nvPr/>
        </p:nvSpPr>
        <p:spPr>
          <a:xfrm rot="0">
            <a:off x="8245400" y="736591"/>
            <a:ext cx="9413699" cy="8747143"/>
          </a:xfrm>
          <a:prstGeom prst="rect">
            <a:avLst/>
          </a:prstGeom>
        </p:spPr>
        <p:txBody>
          <a:bodyPr anchor="t" rtlCol="false" tIns="0" lIns="0" bIns="0" rIns="0">
            <a:spAutoFit/>
          </a:bodyPr>
          <a:lstStyle/>
          <a:p>
            <a:pPr algn="ctr">
              <a:lnSpc>
                <a:spcPts val="4954"/>
              </a:lnSpc>
            </a:pPr>
            <a:r>
              <a:rPr lang="en-US" sz="3538">
                <a:solidFill>
                  <a:srgbClr val="383F22"/>
                </a:solidFill>
                <a:latin typeface="Fira Sans Medium"/>
              </a:rPr>
              <a:t>The Olympic Games are a global phenomenon, a celebration of athletic prowess that transcends borders and unites nations. This presentation dives into a comprehensive analysis of Olympic Games data spanning from the 1896 Summer Olympics in Athens to the 2016 Summer Olympics in Rio de Janeiro. Through this exploration, we've uncovered a wealth of insights, including trends in athlete participation, medal distribution patterns, and the evolving landscape of national dominance in the Olympics.</a:t>
            </a:r>
          </a:p>
          <a:p>
            <a:pPr algn="ctr">
              <a:lnSpc>
                <a:spcPts val="4954"/>
              </a:lnSpc>
            </a:pPr>
          </a:p>
        </p:txBody>
      </p:sp>
      <p:sp>
        <p:nvSpPr>
          <p:cNvPr name="Freeform 10" id="10"/>
          <p:cNvSpPr/>
          <p:nvPr/>
        </p:nvSpPr>
        <p:spPr>
          <a:xfrm flipH="false" flipV="false" rot="-599531">
            <a:off x="1273003" y="556759"/>
            <a:ext cx="6443315" cy="3379220"/>
          </a:xfrm>
          <a:custGeom>
            <a:avLst/>
            <a:gdLst/>
            <a:ahLst/>
            <a:cxnLst/>
            <a:rect r="r" b="b" t="t" l="l"/>
            <a:pathLst>
              <a:path h="3379220" w="6443315">
                <a:moveTo>
                  <a:pt x="0" y="0"/>
                </a:moveTo>
                <a:lnTo>
                  <a:pt x="6443315" y="0"/>
                </a:lnTo>
                <a:lnTo>
                  <a:pt x="6443315" y="3379220"/>
                </a:lnTo>
                <a:lnTo>
                  <a:pt x="0" y="33792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963300" y="4010675"/>
            <a:ext cx="458678" cy="458678"/>
          </a:xfrm>
          <a:custGeom>
            <a:avLst/>
            <a:gdLst/>
            <a:ahLst/>
            <a:cxnLst/>
            <a:rect r="r" b="b" t="t" l="l"/>
            <a:pathLst>
              <a:path h="458678" w="458678">
                <a:moveTo>
                  <a:pt x="0" y="0"/>
                </a:moveTo>
                <a:lnTo>
                  <a:pt x="458677" y="0"/>
                </a:lnTo>
                <a:lnTo>
                  <a:pt x="458677" y="458677"/>
                </a:lnTo>
                <a:lnTo>
                  <a:pt x="0" y="458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44897" y="548419"/>
            <a:ext cx="509694" cy="509694"/>
          </a:xfrm>
          <a:custGeom>
            <a:avLst/>
            <a:gdLst/>
            <a:ahLst/>
            <a:cxnLst/>
            <a:rect r="r" b="b" t="t" l="l"/>
            <a:pathLst>
              <a:path h="509694" w="509694">
                <a:moveTo>
                  <a:pt x="0" y="0"/>
                </a:moveTo>
                <a:lnTo>
                  <a:pt x="509693" y="0"/>
                </a:lnTo>
                <a:lnTo>
                  <a:pt x="509693" y="509694"/>
                </a:lnTo>
                <a:lnTo>
                  <a:pt x="0" y="5096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5550700" y="9258300"/>
            <a:ext cx="2915839" cy="291583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2F770B"/>
            </a:solidFill>
          </p:spPr>
        </p:sp>
        <p:sp>
          <p:nvSpPr>
            <p:cNvPr name="TextBox 15" id="15"/>
            <p:cNvSpPr txBox="true"/>
            <p:nvPr/>
          </p:nvSpPr>
          <p:spPr>
            <a:xfrm>
              <a:off x="139700" y="92075"/>
              <a:ext cx="533400" cy="581025"/>
            </a:xfrm>
            <a:prstGeom prst="rect">
              <a:avLst/>
            </a:prstGeom>
          </p:spPr>
          <p:txBody>
            <a:bodyPr anchor="ctr" rtlCol="false" tIns="50800" lIns="50800" bIns="50800" rIns="50800"/>
            <a:lstStyle/>
            <a:p>
              <a:pPr algn="ctr">
                <a:lnSpc>
                  <a:spcPts val="3080"/>
                </a:lnSpc>
              </a:pPr>
            </a:p>
          </p:txBody>
        </p:sp>
      </p:grpSp>
      <p:grpSp>
        <p:nvGrpSpPr>
          <p:cNvPr name="Group 16" id="16"/>
          <p:cNvGrpSpPr/>
          <p:nvPr/>
        </p:nvGrpSpPr>
        <p:grpSpPr>
          <a:xfrm rot="0">
            <a:off x="1344897" y="6115988"/>
            <a:ext cx="5369734" cy="2346470"/>
            <a:chOff x="0" y="0"/>
            <a:chExt cx="7159645" cy="3128627"/>
          </a:xfrm>
        </p:grpSpPr>
        <p:sp>
          <p:nvSpPr>
            <p:cNvPr name="Freeform 17" id="17"/>
            <p:cNvSpPr/>
            <p:nvPr/>
          </p:nvSpPr>
          <p:spPr>
            <a:xfrm flipH="false" flipV="false" rot="0">
              <a:off x="0" y="0"/>
              <a:ext cx="2085751" cy="2085751"/>
            </a:xfrm>
            <a:custGeom>
              <a:avLst/>
              <a:gdLst/>
              <a:ahLst/>
              <a:cxnLst/>
              <a:rect r="r" b="b" t="t" l="l"/>
              <a:pathLst>
                <a:path h="2085751" w="2085751">
                  <a:moveTo>
                    <a:pt x="0" y="0"/>
                  </a:moveTo>
                  <a:lnTo>
                    <a:pt x="2085751" y="0"/>
                  </a:lnTo>
                  <a:lnTo>
                    <a:pt x="2085751" y="2085751"/>
                  </a:lnTo>
                  <a:lnTo>
                    <a:pt x="0" y="20857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2540996" y="0"/>
              <a:ext cx="2085751" cy="2085751"/>
            </a:xfrm>
            <a:custGeom>
              <a:avLst/>
              <a:gdLst/>
              <a:ahLst/>
              <a:cxnLst/>
              <a:rect r="r" b="b" t="t" l="l"/>
              <a:pathLst>
                <a:path h="2085751" w="2085751">
                  <a:moveTo>
                    <a:pt x="0" y="0"/>
                  </a:moveTo>
                  <a:lnTo>
                    <a:pt x="2085751" y="0"/>
                  </a:lnTo>
                  <a:lnTo>
                    <a:pt x="2085751" y="2085751"/>
                  </a:lnTo>
                  <a:lnTo>
                    <a:pt x="0" y="20857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275349" y="1042876"/>
              <a:ext cx="2085751" cy="2085751"/>
            </a:xfrm>
            <a:custGeom>
              <a:avLst/>
              <a:gdLst/>
              <a:ahLst/>
              <a:cxnLst/>
              <a:rect r="r" b="b" t="t" l="l"/>
              <a:pathLst>
                <a:path h="2085751" w="2085751">
                  <a:moveTo>
                    <a:pt x="0" y="0"/>
                  </a:moveTo>
                  <a:lnTo>
                    <a:pt x="2085751" y="0"/>
                  </a:lnTo>
                  <a:lnTo>
                    <a:pt x="2085751" y="2085751"/>
                  </a:lnTo>
                  <a:lnTo>
                    <a:pt x="0" y="208575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false" flipV="false" rot="0">
              <a:off x="3769849" y="1042876"/>
              <a:ext cx="2085751" cy="2085751"/>
            </a:xfrm>
            <a:custGeom>
              <a:avLst/>
              <a:gdLst/>
              <a:ahLst/>
              <a:cxnLst/>
              <a:rect r="r" b="b" t="t" l="l"/>
              <a:pathLst>
                <a:path h="2085751" w="2085751">
                  <a:moveTo>
                    <a:pt x="0" y="0"/>
                  </a:moveTo>
                  <a:lnTo>
                    <a:pt x="2085752" y="0"/>
                  </a:lnTo>
                  <a:lnTo>
                    <a:pt x="2085752" y="2085751"/>
                  </a:lnTo>
                  <a:lnTo>
                    <a:pt x="0" y="20857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1" id="21"/>
            <p:cNvSpPr/>
            <p:nvPr/>
          </p:nvSpPr>
          <p:spPr>
            <a:xfrm flipH="false" flipV="false" rot="0">
              <a:off x="5073894" y="0"/>
              <a:ext cx="2085751" cy="2085751"/>
            </a:xfrm>
            <a:custGeom>
              <a:avLst/>
              <a:gdLst/>
              <a:ahLst/>
              <a:cxnLst/>
              <a:rect r="r" b="b" t="t" l="l"/>
              <a:pathLst>
                <a:path h="2085751" w="2085751">
                  <a:moveTo>
                    <a:pt x="0" y="0"/>
                  </a:moveTo>
                  <a:lnTo>
                    <a:pt x="2085751" y="0"/>
                  </a:lnTo>
                  <a:lnTo>
                    <a:pt x="2085751" y="2085751"/>
                  </a:lnTo>
                  <a:lnTo>
                    <a:pt x="0" y="208575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Tree>
  </p:cSld>
  <p:clrMapOvr>
    <a:masterClrMapping/>
  </p:clrMapOvr>
  <p:transition spd="fast">
    <p:cover dir="rd"/>
  </p:transition>
</p:sld>
</file>

<file path=ppt/slides/slide5.xml><?xml version="1.0" encoding="utf-8"?>
<p:sld xmlns:p="http://schemas.openxmlformats.org/presentationml/2006/main" xmlns:a="http://schemas.openxmlformats.org/drawingml/2006/main">
  <p:cSld>
    <p:bg>
      <p:bgPr>
        <a:solidFill>
          <a:srgbClr val="EAF1E0"/>
        </a:solidFill>
      </p:bgPr>
    </p:bg>
    <p:spTree>
      <p:nvGrpSpPr>
        <p:cNvPr id="1" name=""/>
        <p:cNvGrpSpPr/>
        <p:nvPr/>
      </p:nvGrpSpPr>
      <p:grpSpPr>
        <a:xfrm>
          <a:off x="0" y="0"/>
          <a:ext cx="0" cy="0"/>
          <a:chOff x="0" y="0"/>
          <a:chExt cx="0" cy="0"/>
        </a:xfrm>
      </p:grpSpPr>
      <p:sp>
        <p:nvSpPr>
          <p:cNvPr name="AutoShape 2" id="2"/>
          <p:cNvSpPr/>
          <p:nvPr/>
        </p:nvSpPr>
        <p:spPr>
          <a:xfrm>
            <a:off x="4096927" y="9677623"/>
            <a:ext cx="10094146" cy="0"/>
          </a:xfrm>
          <a:prstGeom prst="line">
            <a:avLst/>
          </a:prstGeom>
          <a:ln cap="flat" w="47625">
            <a:solidFill>
              <a:srgbClr val="EC4226"/>
            </a:solidFill>
            <a:prstDash val="solid"/>
            <a:headEnd type="none" len="sm" w="sm"/>
            <a:tailEnd type="none" len="sm" w="sm"/>
          </a:ln>
        </p:spPr>
      </p:sp>
      <p:sp>
        <p:nvSpPr>
          <p:cNvPr name="AutoShape 3" id="3"/>
          <p:cNvSpPr/>
          <p:nvPr/>
        </p:nvSpPr>
        <p:spPr>
          <a:xfrm>
            <a:off x="6234972" y="3245018"/>
            <a:ext cx="6227115" cy="0"/>
          </a:xfrm>
          <a:prstGeom prst="line">
            <a:avLst/>
          </a:prstGeom>
          <a:ln cap="flat" w="47625">
            <a:solidFill>
              <a:srgbClr val="EC4226"/>
            </a:solidFill>
            <a:prstDash val="solid"/>
            <a:headEnd type="none" len="sm" w="sm"/>
            <a:tailEnd type="none" len="sm" w="sm"/>
          </a:ln>
        </p:spPr>
      </p:sp>
      <p:sp>
        <p:nvSpPr>
          <p:cNvPr name="AutoShape 4" id="4"/>
          <p:cNvSpPr/>
          <p:nvPr/>
        </p:nvSpPr>
        <p:spPr>
          <a:xfrm>
            <a:off x="4462047" y="1052512"/>
            <a:ext cx="10094146" cy="0"/>
          </a:xfrm>
          <a:prstGeom prst="line">
            <a:avLst/>
          </a:prstGeom>
          <a:ln cap="flat" w="47625">
            <a:solidFill>
              <a:srgbClr val="EC4226"/>
            </a:solidFill>
            <a:prstDash val="solid"/>
            <a:headEnd type="none" len="sm" w="sm"/>
            <a:tailEnd type="none" len="sm" w="sm"/>
          </a:ln>
        </p:spPr>
      </p:sp>
      <p:sp>
        <p:nvSpPr>
          <p:cNvPr name="TextBox 5" id="5"/>
          <p:cNvSpPr txBox="true"/>
          <p:nvPr/>
        </p:nvSpPr>
        <p:spPr>
          <a:xfrm rot="0">
            <a:off x="4437150" y="3715427"/>
            <a:ext cx="9413699" cy="5248565"/>
          </a:xfrm>
          <a:prstGeom prst="rect">
            <a:avLst/>
          </a:prstGeom>
        </p:spPr>
        <p:txBody>
          <a:bodyPr anchor="t" rtlCol="false" tIns="0" lIns="0" bIns="0" rIns="0">
            <a:spAutoFit/>
          </a:bodyPr>
          <a:lstStyle/>
          <a:p>
            <a:pPr algn="ctr">
              <a:lnSpc>
                <a:spcPts val="5234"/>
              </a:lnSpc>
            </a:pPr>
            <a:r>
              <a:rPr lang="en-US" sz="3738">
                <a:solidFill>
                  <a:srgbClr val="383F22"/>
                </a:solidFill>
                <a:latin typeface="Fira Sans Medium"/>
              </a:rPr>
              <a:t>Our analysis centers around a rich dataset encompassing information on athletes, their participation details, and their National Olympic Committee (NOC) affiliation. This comprehensive resource, spanning over 270,000 entries, offers insights into athlete performance across various categories from 1896 to 2016.</a:t>
            </a:r>
          </a:p>
        </p:txBody>
      </p:sp>
      <p:sp>
        <p:nvSpPr>
          <p:cNvPr name="TextBox 6" id="6"/>
          <p:cNvSpPr txBox="true"/>
          <p:nvPr/>
        </p:nvSpPr>
        <p:spPr>
          <a:xfrm rot="0">
            <a:off x="5138184" y="751781"/>
            <a:ext cx="9052889" cy="2263078"/>
          </a:xfrm>
          <a:prstGeom prst="rect">
            <a:avLst/>
          </a:prstGeom>
        </p:spPr>
        <p:txBody>
          <a:bodyPr anchor="t" rtlCol="false" tIns="0" lIns="0" bIns="0" rIns="0">
            <a:spAutoFit/>
          </a:bodyPr>
          <a:lstStyle/>
          <a:p>
            <a:pPr>
              <a:lnSpc>
                <a:spcPts val="17824"/>
              </a:lnSpc>
            </a:pPr>
            <a:r>
              <a:rPr lang="en-US" sz="14854" spc="1485">
                <a:solidFill>
                  <a:srgbClr val="1D1127"/>
                </a:solidFill>
                <a:latin typeface="Segment A Heavy"/>
              </a:rPr>
              <a:t>NATURE OF DATASET</a:t>
            </a:r>
          </a:p>
        </p:txBody>
      </p:sp>
      <p:grpSp>
        <p:nvGrpSpPr>
          <p:cNvPr name="Group 7" id="7"/>
          <p:cNvGrpSpPr/>
          <p:nvPr/>
        </p:nvGrpSpPr>
        <p:grpSpPr>
          <a:xfrm rot="0">
            <a:off x="-1862783" y="-1644035"/>
            <a:ext cx="5515989" cy="5203687"/>
            <a:chOff x="0" y="0"/>
            <a:chExt cx="7354653" cy="6938249"/>
          </a:xfrm>
        </p:grpSpPr>
        <p:grpSp>
          <p:nvGrpSpPr>
            <p:cNvPr name="Group 8" id="8"/>
            <p:cNvGrpSpPr/>
            <p:nvPr/>
          </p:nvGrpSpPr>
          <p:grpSpPr>
            <a:xfrm rot="3006720">
              <a:off x="1569264" y="-50174"/>
              <a:ext cx="2279689" cy="5156105"/>
              <a:chOff x="0" y="0"/>
              <a:chExt cx="450309" cy="1018490"/>
            </a:xfrm>
          </p:grpSpPr>
          <p:sp>
            <p:nvSpPr>
              <p:cNvPr name="Freeform 9" id="9"/>
              <p:cNvSpPr/>
              <p:nvPr/>
            </p:nvSpPr>
            <p:spPr>
              <a:xfrm flipH="false" flipV="false" rot="0">
                <a:off x="0" y="0"/>
                <a:ext cx="450309" cy="1018490"/>
              </a:xfrm>
              <a:custGeom>
                <a:avLst/>
                <a:gdLst/>
                <a:ahLst/>
                <a:cxnLst/>
                <a:rect r="r" b="b" t="t" l="l"/>
                <a:pathLst>
                  <a:path h="1018490" w="450309">
                    <a:moveTo>
                      <a:pt x="0" y="0"/>
                    </a:moveTo>
                    <a:lnTo>
                      <a:pt x="450309" y="0"/>
                    </a:lnTo>
                    <a:lnTo>
                      <a:pt x="450309" y="1018490"/>
                    </a:lnTo>
                    <a:lnTo>
                      <a:pt x="0" y="1018490"/>
                    </a:lnTo>
                    <a:close/>
                  </a:path>
                </a:pathLst>
              </a:custGeom>
              <a:solidFill>
                <a:srgbClr val="EC4226"/>
              </a:solidFill>
            </p:spPr>
          </p:sp>
          <p:sp>
            <p:nvSpPr>
              <p:cNvPr name="TextBox 10" id="10"/>
              <p:cNvSpPr txBox="true"/>
              <p:nvPr/>
            </p:nvSpPr>
            <p:spPr>
              <a:xfrm>
                <a:off x="0" y="-47625"/>
                <a:ext cx="450309" cy="1066115"/>
              </a:xfrm>
              <a:prstGeom prst="rect">
                <a:avLst/>
              </a:prstGeom>
            </p:spPr>
            <p:txBody>
              <a:bodyPr anchor="ctr" rtlCol="false" tIns="50800" lIns="50800" bIns="50800" rIns="50800"/>
              <a:lstStyle/>
              <a:p>
                <a:pPr algn="ctr">
                  <a:lnSpc>
                    <a:spcPts val="3080"/>
                  </a:lnSpc>
                </a:pPr>
              </a:p>
            </p:txBody>
          </p:sp>
        </p:grpSp>
        <p:grpSp>
          <p:nvGrpSpPr>
            <p:cNvPr name="Group 11" id="11"/>
            <p:cNvGrpSpPr/>
            <p:nvPr/>
          </p:nvGrpSpPr>
          <p:grpSpPr>
            <a:xfrm rot="3006720">
              <a:off x="3238489" y="-262029"/>
              <a:ext cx="483869" cy="7797105"/>
              <a:chOff x="0" y="0"/>
              <a:chExt cx="95579" cy="1540169"/>
            </a:xfrm>
          </p:grpSpPr>
          <p:sp>
            <p:nvSpPr>
              <p:cNvPr name="Freeform 12" id="12"/>
              <p:cNvSpPr/>
              <p:nvPr/>
            </p:nvSpPr>
            <p:spPr>
              <a:xfrm flipH="false" flipV="false" rot="0">
                <a:off x="0" y="0"/>
                <a:ext cx="95579" cy="1540169"/>
              </a:xfrm>
              <a:custGeom>
                <a:avLst/>
                <a:gdLst/>
                <a:ahLst/>
                <a:cxnLst/>
                <a:rect r="r" b="b" t="t" l="l"/>
                <a:pathLst>
                  <a:path h="1540169" w="95579">
                    <a:moveTo>
                      <a:pt x="0" y="0"/>
                    </a:moveTo>
                    <a:lnTo>
                      <a:pt x="95579" y="0"/>
                    </a:lnTo>
                    <a:lnTo>
                      <a:pt x="95579" y="1540169"/>
                    </a:lnTo>
                    <a:lnTo>
                      <a:pt x="0" y="1540169"/>
                    </a:lnTo>
                    <a:close/>
                  </a:path>
                </a:pathLst>
              </a:custGeom>
              <a:solidFill>
                <a:srgbClr val="2192D4"/>
              </a:solidFill>
            </p:spPr>
          </p:sp>
          <p:sp>
            <p:nvSpPr>
              <p:cNvPr name="TextBox 13" id="13"/>
              <p:cNvSpPr txBox="true"/>
              <p:nvPr/>
            </p:nvSpPr>
            <p:spPr>
              <a:xfrm>
                <a:off x="0" y="-47625"/>
                <a:ext cx="95579" cy="1587794"/>
              </a:xfrm>
              <a:prstGeom prst="rect">
                <a:avLst/>
              </a:prstGeom>
            </p:spPr>
            <p:txBody>
              <a:bodyPr anchor="ctr" rtlCol="false" tIns="50800" lIns="50800" bIns="50800" rIns="50800"/>
              <a:lstStyle/>
              <a:p>
                <a:pPr algn="ctr">
                  <a:lnSpc>
                    <a:spcPts val="3080"/>
                  </a:lnSpc>
                </a:pPr>
              </a:p>
            </p:txBody>
          </p:sp>
        </p:grpSp>
        <p:grpSp>
          <p:nvGrpSpPr>
            <p:cNvPr name="Group 14" id="14"/>
            <p:cNvGrpSpPr/>
            <p:nvPr/>
          </p:nvGrpSpPr>
          <p:grpSpPr>
            <a:xfrm rot="3006720">
              <a:off x="3397584" y="215392"/>
              <a:ext cx="483869" cy="7797105"/>
              <a:chOff x="0" y="0"/>
              <a:chExt cx="95579" cy="1540169"/>
            </a:xfrm>
          </p:grpSpPr>
          <p:sp>
            <p:nvSpPr>
              <p:cNvPr name="Freeform 15" id="15"/>
              <p:cNvSpPr/>
              <p:nvPr/>
            </p:nvSpPr>
            <p:spPr>
              <a:xfrm flipH="false" flipV="false" rot="0">
                <a:off x="0" y="0"/>
                <a:ext cx="95579" cy="1540169"/>
              </a:xfrm>
              <a:custGeom>
                <a:avLst/>
                <a:gdLst/>
                <a:ahLst/>
                <a:cxnLst/>
                <a:rect r="r" b="b" t="t" l="l"/>
                <a:pathLst>
                  <a:path h="1540169" w="95579">
                    <a:moveTo>
                      <a:pt x="0" y="0"/>
                    </a:moveTo>
                    <a:lnTo>
                      <a:pt x="95579" y="0"/>
                    </a:lnTo>
                    <a:lnTo>
                      <a:pt x="95579" y="1540169"/>
                    </a:lnTo>
                    <a:lnTo>
                      <a:pt x="0" y="1540169"/>
                    </a:lnTo>
                    <a:close/>
                  </a:path>
                </a:pathLst>
              </a:custGeom>
              <a:solidFill>
                <a:srgbClr val="EBA825"/>
              </a:solidFill>
            </p:spPr>
          </p:sp>
          <p:sp>
            <p:nvSpPr>
              <p:cNvPr name="TextBox 16" id="16"/>
              <p:cNvSpPr txBox="true"/>
              <p:nvPr/>
            </p:nvSpPr>
            <p:spPr>
              <a:xfrm>
                <a:off x="0" y="-47625"/>
                <a:ext cx="95579" cy="1587794"/>
              </a:xfrm>
              <a:prstGeom prst="rect">
                <a:avLst/>
              </a:prstGeom>
            </p:spPr>
            <p:txBody>
              <a:bodyPr anchor="ctr" rtlCol="false" tIns="50800" lIns="50800" bIns="50800" rIns="50800"/>
              <a:lstStyle/>
              <a:p>
                <a:pPr algn="ctr">
                  <a:lnSpc>
                    <a:spcPts val="3080"/>
                  </a:lnSpc>
                </a:pPr>
              </a:p>
            </p:txBody>
          </p:sp>
        </p:grpSp>
        <p:grpSp>
          <p:nvGrpSpPr>
            <p:cNvPr name="Group 17" id="17"/>
            <p:cNvGrpSpPr/>
            <p:nvPr/>
          </p:nvGrpSpPr>
          <p:grpSpPr>
            <a:xfrm rot="3006720">
              <a:off x="3966211" y="353962"/>
              <a:ext cx="483869" cy="7797105"/>
              <a:chOff x="0" y="0"/>
              <a:chExt cx="95579" cy="1540169"/>
            </a:xfrm>
          </p:grpSpPr>
          <p:sp>
            <p:nvSpPr>
              <p:cNvPr name="Freeform 18" id="18"/>
              <p:cNvSpPr/>
              <p:nvPr/>
            </p:nvSpPr>
            <p:spPr>
              <a:xfrm flipH="false" flipV="false" rot="0">
                <a:off x="0" y="0"/>
                <a:ext cx="95579" cy="1540169"/>
              </a:xfrm>
              <a:custGeom>
                <a:avLst/>
                <a:gdLst/>
                <a:ahLst/>
                <a:cxnLst/>
                <a:rect r="r" b="b" t="t" l="l"/>
                <a:pathLst>
                  <a:path h="1540169" w="95579">
                    <a:moveTo>
                      <a:pt x="0" y="0"/>
                    </a:moveTo>
                    <a:lnTo>
                      <a:pt x="95579" y="0"/>
                    </a:lnTo>
                    <a:lnTo>
                      <a:pt x="95579" y="1540169"/>
                    </a:lnTo>
                    <a:lnTo>
                      <a:pt x="0" y="1540169"/>
                    </a:lnTo>
                    <a:close/>
                  </a:path>
                </a:pathLst>
              </a:custGeom>
              <a:solidFill>
                <a:srgbClr val="383F22"/>
              </a:solidFill>
            </p:spPr>
          </p:sp>
          <p:sp>
            <p:nvSpPr>
              <p:cNvPr name="TextBox 19" id="19"/>
              <p:cNvSpPr txBox="true"/>
              <p:nvPr/>
            </p:nvSpPr>
            <p:spPr>
              <a:xfrm>
                <a:off x="0" y="-47625"/>
                <a:ext cx="95579" cy="1587794"/>
              </a:xfrm>
              <a:prstGeom prst="rect">
                <a:avLst/>
              </a:prstGeom>
            </p:spPr>
            <p:txBody>
              <a:bodyPr anchor="ctr" rtlCol="false" tIns="50800" lIns="50800" bIns="50800" rIns="50800"/>
              <a:lstStyle/>
              <a:p>
                <a:pPr algn="ctr">
                  <a:lnSpc>
                    <a:spcPts val="3080"/>
                  </a:lnSpc>
                </a:pPr>
              </a:p>
            </p:txBody>
          </p:sp>
        </p:grpSp>
      </p:grpSp>
      <p:grpSp>
        <p:nvGrpSpPr>
          <p:cNvPr name="Group 20" id="20"/>
          <p:cNvGrpSpPr/>
          <p:nvPr/>
        </p:nvGrpSpPr>
        <p:grpSpPr>
          <a:xfrm rot="10738916">
            <a:off x="14859700" y="6707060"/>
            <a:ext cx="5515989" cy="5203687"/>
            <a:chOff x="0" y="0"/>
            <a:chExt cx="7354653" cy="6938249"/>
          </a:xfrm>
        </p:grpSpPr>
        <p:grpSp>
          <p:nvGrpSpPr>
            <p:cNvPr name="Group 21" id="21"/>
            <p:cNvGrpSpPr/>
            <p:nvPr/>
          </p:nvGrpSpPr>
          <p:grpSpPr>
            <a:xfrm rot="3006720">
              <a:off x="1569264" y="-50174"/>
              <a:ext cx="2279689" cy="5156105"/>
              <a:chOff x="0" y="0"/>
              <a:chExt cx="450309" cy="1018490"/>
            </a:xfrm>
          </p:grpSpPr>
          <p:sp>
            <p:nvSpPr>
              <p:cNvPr name="Freeform 22" id="22"/>
              <p:cNvSpPr/>
              <p:nvPr/>
            </p:nvSpPr>
            <p:spPr>
              <a:xfrm flipH="false" flipV="false" rot="0">
                <a:off x="0" y="0"/>
                <a:ext cx="450309" cy="1018490"/>
              </a:xfrm>
              <a:custGeom>
                <a:avLst/>
                <a:gdLst/>
                <a:ahLst/>
                <a:cxnLst/>
                <a:rect r="r" b="b" t="t" l="l"/>
                <a:pathLst>
                  <a:path h="1018490" w="450309">
                    <a:moveTo>
                      <a:pt x="0" y="0"/>
                    </a:moveTo>
                    <a:lnTo>
                      <a:pt x="450309" y="0"/>
                    </a:lnTo>
                    <a:lnTo>
                      <a:pt x="450309" y="1018490"/>
                    </a:lnTo>
                    <a:lnTo>
                      <a:pt x="0" y="1018490"/>
                    </a:lnTo>
                    <a:close/>
                  </a:path>
                </a:pathLst>
              </a:custGeom>
              <a:solidFill>
                <a:srgbClr val="EC4226"/>
              </a:solidFill>
            </p:spPr>
          </p:sp>
          <p:sp>
            <p:nvSpPr>
              <p:cNvPr name="TextBox 23" id="23"/>
              <p:cNvSpPr txBox="true"/>
              <p:nvPr/>
            </p:nvSpPr>
            <p:spPr>
              <a:xfrm>
                <a:off x="0" y="-47625"/>
                <a:ext cx="450309" cy="1066115"/>
              </a:xfrm>
              <a:prstGeom prst="rect">
                <a:avLst/>
              </a:prstGeom>
            </p:spPr>
            <p:txBody>
              <a:bodyPr anchor="ctr" rtlCol="false" tIns="50800" lIns="50800" bIns="50800" rIns="50800"/>
              <a:lstStyle/>
              <a:p>
                <a:pPr algn="ctr">
                  <a:lnSpc>
                    <a:spcPts val="3080"/>
                  </a:lnSpc>
                </a:pPr>
              </a:p>
            </p:txBody>
          </p:sp>
        </p:grpSp>
        <p:grpSp>
          <p:nvGrpSpPr>
            <p:cNvPr name="Group 24" id="24"/>
            <p:cNvGrpSpPr/>
            <p:nvPr/>
          </p:nvGrpSpPr>
          <p:grpSpPr>
            <a:xfrm rot="3006720">
              <a:off x="3238489" y="-262029"/>
              <a:ext cx="483869" cy="7797105"/>
              <a:chOff x="0" y="0"/>
              <a:chExt cx="95579" cy="1540169"/>
            </a:xfrm>
          </p:grpSpPr>
          <p:sp>
            <p:nvSpPr>
              <p:cNvPr name="Freeform 25" id="25"/>
              <p:cNvSpPr/>
              <p:nvPr/>
            </p:nvSpPr>
            <p:spPr>
              <a:xfrm flipH="false" flipV="false" rot="0">
                <a:off x="0" y="0"/>
                <a:ext cx="95579" cy="1540169"/>
              </a:xfrm>
              <a:custGeom>
                <a:avLst/>
                <a:gdLst/>
                <a:ahLst/>
                <a:cxnLst/>
                <a:rect r="r" b="b" t="t" l="l"/>
                <a:pathLst>
                  <a:path h="1540169" w="95579">
                    <a:moveTo>
                      <a:pt x="0" y="0"/>
                    </a:moveTo>
                    <a:lnTo>
                      <a:pt x="95579" y="0"/>
                    </a:lnTo>
                    <a:lnTo>
                      <a:pt x="95579" y="1540169"/>
                    </a:lnTo>
                    <a:lnTo>
                      <a:pt x="0" y="1540169"/>
                    </a:lnTo>
                    <a:close/>
                  </a:path>
                </a:pathLst>
              </a:custGeom>
              <a:solidFill>
                <a:srgbClr val="2192D4"/>
              </a:solidFill>
            </p:spPr>
          </p:sp>
          <p:sp>
            <p:nvSpPr>
              <p:cNvPr name="TextBox 26" id="26"/>
              <p:cNvSpPr txBox="true"/>
              <p:nvPr/>
            </p:nvSpPr>
            <p:spPr>
              <a:xfrm>
                <a:off x="0" y="-47625"/>
                <a:ext cx="95579" cy="1587794"/>
              </a:xfrm>
              <a:prstGeom prst="rect">
                <a:avLst/>
              </a:prstGeom>
            </p:spPr>
            <p:txBody>
              <a:bodyPr anchor="ctr" rtlCol="false" tIns="50800" lIns="50800" bIns="50800" rIns="50800"/>
              <a:lstStyle/>
              <a:p>
                <a:pPr algn="ctr">
                  <a:lnSpc>
                    <a:spcPts val="3080"/>
                  </a:lnSpc>
                </a:pPr>
              </a:p>
            </p:txBody>
          </p:sp>
        </p:grpSp>
        <p:grpSp>
          <p:nvGrpSpPr>
            <p:cNvPr name="Group 27" id="27"/>
            <p:cNvGrpSpPr/>
            <p:nvPr/>
          </p:nvGrpSpPr>
          <p:grpSpPr>
            <a:xfrm rot="3006720">
              <a:off x="3397584" y="215392"/>
              <a:ext cx="483869" cy="7797105"/>
              <a:chOff x="0" y="0"/>
              <a:chExt cx="95579" cy="1540169"/>
            </a:xfrm>
          </p:grpSpPr>
          <p:sp>
            <p:nvSpPr>
              <p:cNvPr name="Freeform 28" id="28"/>
              <p:cNvSpPr/>
              <p:nvPr/>
            </p:nvSpPr>
            <p:spPr>
              <a:xfrm flipH="false" flipV="false" rot="0">
                <a:off x="0" y="0"/>
                <a:ext cx="95579" cy="1540169"/>
              </a:xfrm>
              <a:custGeom>
                <a:avLst/>
                <a:gdLst/>
                <a:ahLst/>
                <a:cxnLst/>
                <a:rect r="r" b="b" t="t" l="l"/>
                <a:pathLst>
                  <a:path h="1540169" w="95579">
                    <a:moveTo>
                      <a:pt x="0" y="0"/>
                    </a:moveTo>
                    <a:lnTo>
                      <a:pt x="95579" y="0"/>
                    </a:lnTo>
                    <a:lnTo>
                      <a:pt x="95579" y="1540169"/>
                    </a:lnTo>
                    <a:lnTo>
                      <a:pt x="0" y="1540169"/>
                    </a:lnTo>
                    <a:close/>
                  </a:path>
                </a:pathLst>
              </a:custGeom>
              <a:solidFill>
                <a:srgbClr val="EBA825"/>
              </a:solidFill>
            </p:spPr>
          </p:sp>
          <p:sp>
            <p:nvSpPr>
              <p:cNvPr name="TextBox 29" id="29"/>
              <p:cNvSpPr txBox="true"/>
              <p:nvPr/>
            </p:nvSpPr>
            <p:spPr>
              <a:xfrm>
                <a:off x="0" y="-47625"/>
                <a:ext cx="95579" cy="1587794"/>
              </a:xfrm>
              <a:prstGeom prst="rect">
                <a:avLst/>
              </a:prstGeom>
            </p:spPr>
            <p:txBody>
              <a:bodyPr anchor="ctr" rtlCol="false" tIns="50800" lIns="50800" bIns="50800" rIns="50800"/>
              <a:lstStyle/>
              <a:p>
                <a:pPr algn="ctr">
                  <a:lnSpc>
                    <a:spcPts val="3080"/>
                  </a:lnSpc>
                </a:pPr>
              </a:p>
            </p:txBody>
          </p:sp>
        </p:grpSp>
        <p:grpSp>
          <p:nvGrpSpPr>
            <p:cNvPr name="Group 30" id="30"/>
            <p:cNvGrpSpPr/>
            <p:nvPr/>
          </p:nvGrpSpPr>
          <p:grpSpPr>
            <a:xfrm rot="3006720">
              <a:off x="3966211" y="353962"/>
              <a:ext cx="483869" cy="7797105"/>
              <a:chOff x="0" y="0"/>
              <a:chExt cx="95579" cy="1540169"/>
            </a:xfrm>
          </p:grpSpPr>
          <p:sp>
            <p:nvSpPr>
              <p:cNvPr name="Freeform 31" id="31"/>
              <p:cNvSpPr/>
              <p:nvPr/>
            </p:nvSpPr>
            <p:spPr>
              <a:xfrm flipH="false" flipV="false" rot="0">
                <a:off x="0" y="0"/>
                <a:ext cx="95579" cy="1540169"/>
              </a:xfrm>
              <a:custGeom>
                <a:avLst/>
                <a:gdLst/>
                <a:ahLst/>
                <a:cxnLst/>
                <a:rect r="r" b="b" t="t" l="l"/>
                <a:pathLst>
                  <a:path h="1540169" w="95579">
                    <a:moveTo>
                      <a:pt x="0" y="0"/>
                    </a:moveTo>
                    <a:lnTo>
                      <a:pt x="95579" y="0"/>
                    </a:lnTo>
                    <a:lnTo>
                      <a:pt x="95579" y="1540169"/>
                    </a:lnTo>
                    <a:lnTo>
                      <a:pt x="0" y="1540169"/>
                    </a:lnTo>
                    <a:close/>
                  </a:path>
                </a:pathLst>
              </a:custGeom>
              <a:solidFill>
                <a:srgbClr val="383F22"/>
              </a:solidFill>
            </p:spPr>
          </p:sp>
          <p:sp>
            <p:nvSpPr>
              <p:cNvPr name="TextBox 32" id="32"/>
              <p:cNvSpPr txBox="true"/>
              <p:nvPr/>
            </p:nvSpPr>
            <p:spPr>
              <a:xfrm>
                <a:off x="0" y="-47625"/>
                <a:ext cx="95579" cy="1587794"/>
              </a:xfrm>
              <a:prstGeom prst="rect">
                <a:avLst/>
              </a:prstGeom>
            </p:spPr>
            <p:txBody>
              <a:bodyPr anchor="ctr" rtlCol="false" tIns="50800" lIns="50800" bIns="50800" rIns="50800"/>
              <a:lstStyle/>
              <a:p>
                <a:pPr algn="ctr">
                  <a:lnSpc>
                    <a:spcPts val="3080"/>
                  </a:lnSpc>
                </a:pPr>
              </a:p>
            </p:txBody>
          </p:sp>
        </p:grpSp>
      </p:gr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grpSp>
        <p:nvGrpSpPr>
          <p:cNvPr name="Group 2" id="2"/>
          <p:cNvGrpSpPr/>
          <p:nvPr/>
        </p:nvGrpSpPr>
        <p:grpSpPr>
          <a:xfrm rot="0">
            <a:off x="1113164" y="3926506"/>
            <a:ext cx="1447159" cy="144715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A825"/>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AutoShape 5" id="5"/>
          <p:cNvSpPr/>
          <p:nvPr/>
        </p:nvSpPr>
        <p:spPr>
          <a:xfrm rot="-5400000">
            <a:off x="1390450" y="5777096"/>
            <a:ext cx="892587" cy="0"/>
          </a:xfrm>
          <a:prstGeom prst="line">
            <a:avLst/>
          </a:prstGeom>
          <a:ln cap="flat" w="85725">
            <a:solidFill>
              <a:srgbClr val="EBA825"/>
            </a:solidFill>
            <a:prstDash val="solid"/>
            <a:headEnd type="none" len="sm" w="sm"/>
            <a:tailEnd type="none" len="sm" w="sm"/>
          </a:ln>
        </p:spPr>
      </p:sp>
      <p:grpSp>
        <p:nvGrpSpPr>
          <p:cNvPr name="Group 6" id="6"/>
          <p:cNvGrpSpPr/>
          <p:nvPr/>
        </p:nvGrpSpPr>
        <p:grpSpPr>
          <a:xfrm rot="0">
            <a:off x="4470532" y="3926506"/>
            <a:ext cx="1447159" cy="144715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3F22"/>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9" id="9"/>
          <p:cNvGrpSpPr/>
          <p:nvPr/>
        </p:nvGrpSpPr>
        <p:grpSpPr>
          <a:xfrm rot="0">
            <a:off x="11679138" y="3926506"/>
            <a:ext cx="1447159" cy="144715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4226"/>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12" id="12"/>
          <p:cNvGrpSpPr/>
          <p:nvPr/>
        </p:nvGrpSpPr>
        <p:grpSpPr>
          <a:xfrm rot="0">
            <a:off x="15283441" y="3926506"/>
            <a:ext cx="1447159" cy="144715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F770B"/>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sp>
        <p:nvSpPr>
          <p:cNvPr name="AutoShape 15" id="15"/>
          <p:cNvSpPr/>
          <p:nvPr/>
        </p:nvSpPr>
        <p:spPr>
          <a:xfrm rot="-5400000">
            <a:off x="4747818" y="5777096"/>
            <a:ext cx="892587" cy="0"/>
          </a:xfrm>
          <a:prstGeom prst="line">
            <a:avLst/>
          </a:prstGeom>
          <a:ln cap="flat" w="85725">
            <a:solidFill>
              <a:srgbClr val="383F22"/>
            </a:solidFill>
            <a:prstDash val="solid"/>
            <a:headEnd type="none" len="sm" w="sm"/>
            <a:tailEnd type="none" len="sm" w="sm"/>
          </a:ln>
        </p:spPr>
      </p:sp>
      <p:grpSp>
        <p:nvGrpSpPr>
          <p:cNvPr name="Group 16" id="16"/>
          <p:cNvGrpSpPr/>
          <p:nvPr/>
        </p:nvGrpSpPr>
        <p:grpSpPr>
          <a:xfrm rot="0">
            <a:off x="-1012152" y="6266252"/>
            <a:ext cx="4752068" cy="2992048"/>
            <a:chOff x="0" y="0"/>
            <a:chExt cx="1008405" cy="634923"/>
          </a:xfrm>
        </p:grpSpPr>
        <p:sp>
          <p:nvSpPr>
            <p:cNvPr name="Freeform 17" id="17"/>
            <p:cNvSpPr/>
            <p:nvPr/>
          </p:nvSpPr>
          <p:spPr>
            <a:xfrm flipH="false" flipV="false" rot="0">
              <a:off x="0" y="0"/>
              <a:ext cx="1008405" cy="634923"/>
            </a:xfrm>
            <a:custGeom>
              <a:avLst/>
              <a:gdLst/>
              <a:ahLst/>
              <a:cxnLst/>
              <a:rect r="r" b="b" t="t" l="l"/>
              <a:pathLst>
                <a:path h="634923" w="1008405">
                  <a:moveTo>
                    <a:pt x="0" y="0"/>
                  </a:moveTo>
                  <a:lnTo>
                    <a:pt x="805205" y="0"/>
                  </a:lnTo>
                  <a:lnTo>
                    <a:pt x="1008405" y="317461"/>
                  </a:lnTo>
                  <a:lnTo>
                    <a:pt x="805205" y="634923"/>
                  </a:lnTo>
                  <a:lnTo>
                    <a:pt x="0" y="634923"/>
                  </a:lnTo>
                  <a:lnTo>
                    <a:pt x="203200" y="317461"/>
                  </a:lnTo>
                  <a:lnTo>
                    <a:pt x="0" y="0"/>
                  </a:lnTo>
                  <a:close/>
                </a:path>
              </a:pathLst>
            </a:custGeom>
            <a:solidFill>
              <a:srgbClr val="EBA825"/>
            </a:solidFill>
          </p:spPr>
        </p:sp>
        <p:sp>
          <p:nvSpPr>
            <p:cNvPr name="TextBox 18" id="18"/>
            <p:cNvSpPr txBox="true"/>
            <p:nvPr/>
          </p:nvSpPr>
          <p:spPr>
            <a:xfrm>
              <a:off x="177800" y="-95250"/>
              <a:ext cx="754405" cy="730173"/>
            </a:xfrm>
            <a:prstGeom prst="rect">
              <a:avLst/>
            </a:prstGeom>
          </p:spPr>
          <p:txBody>
            <a:bodyPr anchor="ctr" rtlCol="false" tIns="50800" lIns="50800" bIns="50800" rIns="50800"/>
            <a:lstStyle/>
            <a:p>
              <a:pPr algn="ctr">
                <a:lnSpc>
                  <a:spcPts val="4500"/>
                </a:lnSpc>
              </a:pPr>
              <a:r>
                <a:rPr lang="en-US" sz="3000">
                  <a:solidFill>
                    <a:srgbClr val="FFFFFF"/>
                  </a:solidFill>
                  <a:latin typeface="Aileron Bold"/>
                </a:rPr>
                <a:t>1</a:t>
              </a:r>
            </a:p>
            <a:p>
              <a:pPr algn="ctr">
                <a:lnSpc>
                  <a:spcPts val="3299"/>
                </a:lnSpc>
              </a:pPr>
              <a:r>
                <a:rPr lang="en-US" sz="2199">
                  <a:solidFill>
                    <a:srgbClr val="FFFFFF"/>
                  </a:solidFill>
                  <a:latin typeface="Aileron"/>
                </a:rPr>
                <a:t>Performance analysis</a:t>
              </a:r>
            </a:p>
          </p:txBody>
        </p:sp>
      </p:grpSp>
      <p:grpSp>
        <p:nvGrpSpPr>
          <p:cNvPr name="Group 19" id="19"/>
          <p:cNvGrpSpPr/>
          <p:nvPr/>
        </p:nvGrpSpPr>
        <p:grpSpPr>
          <a:xfrm rot="0">
            <a:off x="3044004" y="6266252"/>
            <a:ext cx="4300215" cy="2992048"/>
            <a:chOff x="0" y="0"/>
            <a:chExt cx="912520" cy="634923"/>
          </a:xfrm>
        </p:grpSpPr>
        <p:sp>
          <p:nvSpPr>
            <p:cNvPr name="Freeform 20" id="20"/>
            <p:cNvSpPr/>
            <p:nvPr/>
          </p:nvSpPr>
          <p:spPr>
            <a:xfrm flipH="false" flipV="false" rot="0">
              <a:off x="0" y="0"/>
              <a:ext cx="912520" cy="634923"/>
            </a:xfrm>
            <a:custGeom>
              <a:avLst/>
              <a:gdLst/>
              <a:ahLst/>
              <a:cxnLst/>
              <a:rect r="r" b="b" t="t" l="l"/>
              <a:pathLst>
                <a:path h="634923" w="912520">
                  <a:moveTo>
                    <a:pt x="0" y="0"/>
                  </a:moveTo>
                  <a:lnTo>
                    <a:pt x="709320" y="0"/>
                  </a:lnTo>
                  <a:lnTo>
                    <a:pt x="912520" y="317461"/>
                  </a:lnTo>
                  <a:lnTo>
                    <a:pt x="709320" y="634923"/>
                  </a:lnTo>
                  <a:lnTo>
                    <a:pt x="0" y="634923"/>
                  </a:lnTo>
                  <a:lnTo>
                    <a:pt x="203200" y="317461"/>
                  </a:lnTo>
                  <a:lnTo>
                    <a:pt x="0" y="0"/>
                  </a:lnTo>
                  <a:close/>
                </a:path>
              </a:pathLst>
            </a:custGeom>
            <a:solidFill>
              <a:srgbClr val="383F22"/>
            </a:solidFill>
          </p:spPr>
        </p:sp>
        <p:sp>
          <p:nvSpPr>
            <p:cNvPr name="TextBox 21" id="21"/>
            <p:cNvSpPr txBox="true"/>
            <p:nvPr/>
          </p:nvSpPr>
          <p:spPr>
            <a:xfrm>
              <a:off x="177800" y="-95250"/>
              <a:ext cx="658520" cy="730173"/>
            </a:xfrm>
            <a:prstGeom prst="rect">
              <a:avLst/>
            </a:prstGeom>
          </p:spPr>
          <p:txBody>
            <a:bodyPr anchor="ctr" rtlCol="false" tIns="50800" lIns="50800" bIns="50800" rIns="50800"/>
            <a:lstStyle/>
            <a:p>
              <a:pPr algn="ctr">
                <a:lnSpc>
                  <a:spcPts val="4500"/>
                </a:lnSpc>
              </a:pPr>
              <a:r>
                <a:rPr lang="en-US" sz="3000">
                  <a:solidFill>
                    <a:srgbClr val="FFFFFF"/>
                  </a:solidFill>
                  <a:latin typeface="Aileron Bold"/>
                </a:rPr>
                <a:t>2</a:t>
              </a:r>
            </a:p>
            <a:p>
              <a:pPr algn="ctr">
                <a:lnSpc>
                  <a:spcPts val="3299"/>
                </a:lnSpc>
              </a:pPr>
              <a:r>
                <a:rPr lang="en-US" sz="2199">
                  <a:solidFill>
                    <a:srgbClr val="FFFFFF"/>
                  </a:solidFill>
                  <a:latin typeface="Aileron Bold"/>
                </a:rPr>
                <a:t>Country analysis</a:t>
              </a:r>
            </a:p>
          </p:txBody>
        </p:sp>
      </p:grpSp>
      <p:grpSp>
        <p:nvGrpSpPr>
          <p:cNvPr name="Group 22" id="22"/>
          <p:cNvGrpSpPr/>
          <p:nvPr/>
        </p:nvGrpSpPr>
        <p:grpSpPr>
          <a:xfrm rot="0">
            <a:off x="6648307" y="6266252"/>
            <a:ext cx="4300215" cy="2992048"/>
            <a:chOff x="0" y="0"/>
            <a:chExt cx="912520" cy="634923"/>
          </a:xfrm>
        </p:grpSpPr>
        <p:sp>
          <p:nvSpPr>
            <p:cNvPr name="Freeform 23" id="23"/>
            <p:cNvSpPr/>
            <p:nvPr/>
          </p:nvSpPr>
          <p:spPr>
            <a:xfrm flipH="false" flipV="false" rot="0">
              <a:off x="0" y="0"/>
              <a:ext cx="912520" cy="634923"/>
            </a:xfrm>
            <a:custGeom>
              <a:avLst/>
              <a:gdLst/>
              <a:ahLst/>
              <a:cxnLst/>
              <a:rect r="r" b="b" t="t" l="l"/>
              <a:pathLst>
                <a:path h="634923" w="912520">
                  <a:moveTo>
                    <a:pt x="0" y="0"/>
                  </a:moveTo>
                  <a:lnTo>
                    <a:pt x="709320" y="0"/>
                  </a:lnTo>
                  <a:lnTo>
                    <a:pt x="912520" y="317461"/>
                  </a:lnTo>
                  <a:lnTo>
                    <a:pt x="709320" y="634923"/>
                  </a:lnTo>
                  <a:lnTo>
                    <a:pt x="0" y="634923"/>
                  </a:lnTo>
                  <a:lnTo>
                    <a:pt x="203200" y="317461"/>
                  </a:lnTo>
                  <a:lnTo>
                    <a:pt x="0" y="0"/>
                  </a:lnTo>
                  <a:close/>
                </a:path>
              </a:pathLst>
            </a:custGeom>
            <a:solidFill>
              <a:srgbClr val="2192D4"/>
            </a:solidFill>
          </p:spPr>
        </p:sp>
        <p:sp>
          <p:nvSpPr>
            <p:cNvPr name="TextBox 24" id="24"/>
            <p:cNvSpPr txBox="true"/>
            <p:nvPr/>
          </p:nvSpPr>
          <p:spPr>
            <a:xfrm>
              <a:off x="177800" y="-95250"/>
              <a:ext cx="658520" cy="730173"/>
            </a:xfrm>
            <a:prstGeom prst="rect">
              <a:avLst/>
            </a:prstGeom>
          </p:spPr>
          <p:txBody>
            <a:bodyPr anchor="ctr" rtlCol="false" tIns="50800" lIns="50800" bIns="50800" rIns="50800"/>
            <a:lstStyle/>
            <a:p>
              <a:pPr algn="ctr">
                <a:lnSpc>
                  <a:spcPts val="4500"/>
                </a:lnSpc>
              </a:pPr>
              <a:r>
                <a:rPr lang="en-US" sz="3000">
                  <a:solidFill>
                    <a:srgbClr val="FFFFFF"/>
                  </a:solidFill>
                  <a:latin typeface="Aileron Bold"/>
                </a:rPr>
                <a:t>3</a:t>
              </a:r>
            </a:p>
            <a:p>
              <a:pPr algn="ctr">
                <a:lnSpc>
                  <a:spcPts val="3299"/>
                </a:lnSpc>
              </a:pPr>
              <a:r>
                <a:rPr lang="en-US" sz="2199">
                  <a:solidFill>
                    <a:srgbClr val="FFFFFF"/>
                  </a:solidFill>
                  <a:latin typeface="Aileron"/>
                </a:rPr>
                <a:t>Trend analysis</a:t>
              </a:r>
            </a:p>
          </p:txBody>
        </p:sp>
      </p:grpSp>
      <p:grpSp>
        <p:nvGrpSpPr>
          <p:cNvPr name="Group 25" id="25"/>
          <p:cNvGrpSpPr/>
          <p:nvPr/>
        </p:nvGrpSpPr>
        <p:grpSpPr>
          <a:xfrm rot="0">
            <a:off x="10252610" y="6266252"/>
            <a:ext cx="4300215" cy="2992048"/>
            <a:chOff x="0" y="0"/>
            <a:chExt cx="912520" cy="634923"/>
          </a:xfrm>
        </p:grpSpPr>
        <p:sp>
          <p:nvSpPr>
            <p:cNvPr name="Freeform 26" id="26"/>
            <p:cNvSpPr/>
            <p:nvPr/>
          </p:nvSpPr>
          <p:spPr>
            <a:xfrm flipH="false" flipV="false" rot="0">
              <a:off x="0" y="0"/>
              <a:ext cx="912520" cy="634923"/>
            </a:xfrm>
            <a:custGeom>
              <a:avLst/>
              <a:gdLst/>
              <a:ahLst/>
              <a:cxnLst/>
              <a:rect r="r" b="b" t="t" l="l"/>
              <a:pathLst>
                <a:path h="634923" w="912520">
                  <a:moveTo>
                    <a:pt x="0" y="0"/>
                  </a:moveTo>
                  <a:lnTo>
                    <a:pt x="709320" y="0"/>
                  </a:lnTo>
                  <a:lnTo>
                    <a:pt x="912520" y="317461"/>
                  </a:lnTo>
                  <a:lnTo>
                    <a:pt x="709320" y="634923"/>
                  </a:lnTo>
                  <a:lnTo>
                    <a:pt x="0" y="634923"/>
                  </a:lnTo>
                  <a:lnTo>
                    <a:pt x="203200" y="317461"/>
                  </a:lnTo>
                  <a:lnTo>
                    <a:pt x="0" y="0"/>
                  </a:lnTo>
                  <a:close/>
                </a:path>
              </a:pathLst>
            </a:custGeom>
            <a:solidFill>
              <a:srgbClr val="EC4226"/>
            </a:solidFill>
          </p:spPr>
        </p:sp>
        <p:sp>
          <p:nvSpPr>
            <p:cNvPr name="TextBox 27" id="27"/>
            <p:cNvSpPr txBox="true"/>
            <p:nvPr/>
          </p:nvSpPr>
          <p:spPr>
            <a:xfrm>
              <a:off x="177800" y="-95250"/>
              <a:ext cx="658520" cy="730173"/>
            </a:xfrm>
            <a:prstGeom prst="rect">
              <a:avLst/>
            </a:prstGeom>
          </p:spPr>
          <p:txBody>
            <a:bodyPr anchor="ctr" rtlCol="false" tIns="50800" lIns="50800" bIns="50800" rIns="50800"/>
            <a:lstStyle/>
            <a:p>
              <a:pPr algn="ctr">
                <a:lnSpc>
                  <a:spcPts val="4500"/>
                </a:lnSpc>
              </a:pPr>
              <a:r>
                <a:rPr lang="en-US" sz="3000">
                  <a:solidFill>
                    <a:srgbClr val="FFFFFF"/>
                  </a:solidFill>
                  <a:latin typeface="Aileron Bold"/>
                </a:rPr>
                <a:t>4</a:t>
              </a:r>
            </a:p>
            <a:p>
              <a:pPr algn="ctr">
                <a:lnSpc>
                  <a:spcPts val="3299"/>
                </a:lnSpc>
              </a:pPr>
              <a:r>
                <a:rPr lang="en-US" sz="2199">
                  <a:solidFill>
                    <a:srgbClr val="FFFFFF"/>
                  </a:solidFill>
                  <a:latin typeface="Aileron"/>
                </a:rPr>
                <a:t>Demography analysis</a:t>
              </a:r>
            </a:p>
          </p:txBody>
        </p:sp>
      </p:grpSp>
      <p:grpSp>
        <p:nvGrpSpPr>
          <p:cNvPr name="Group 28" id="28"/>
          <p:cNvGrpSpPr/>
          <p:nvPr/>
        </p:nvGrpSpPr>
        <p:grpSpPr>
          <a:xfrm rot="0">
            <a:off x="13856913" y="6266252"/>
            <a:ext cx="4300215" cy="2992048"/>
            <a:chOff x="0" y="0"/>
            <a:chExt cx="912520" cy="634923"/>
          </a:xfrm>
        </p:grpSpPr>
        <p:sp>
          <p:nvSpPr>
            <p:cNvPr name="Freeform 29" id="29"/>
            <p:cNvSpPr/>
            <p:nvPr/>
          </p:nvSpPr>
          <p:spPr>
            <a:xfrm flipH="false" flipV="false" rot="0">
              <a:off x="0" y="0"/>
              <a:ext cx="912520" cy="634923"/>
            </a:xfrm>
            <a:custGeom>
              <a:avLst/>
              <a:gdLst/>
              <a:ahLst/>
              <a:cxnLst/>
              <a:rect r="r" b="b" t="t" l="l"/>
              <a:pathLst>
                <a:path h="634923" w="912520">
                  <a:moveTo>
                    <a:pt x="0" y="0"/>
                  </a:moveTo>
                  <a:lnTo>
                    <a:pt x="709320" y="0"/>
                  </a:lnTo>
                  <a:lnTo>
                    <a:pt x="912520" y="317461"/>
                  </a:lnTo>
                  <a:lnTo>
                    <a:pt x="709320" y="634923"/>
                  </a:lnTo>
                  <a:lnTo>
                    <a:pt x="0" y="634923"/>
                  </a:lnTo>
                  <a:lnTo>
                    <a:pt x="203200" y="317461"/>
                  </a:lnTo>
                  <a:lnTo>
                    <a:pt x="0" y="0"/>
                  </a:lnTo>
                  <a:close/>
                </a:path>
              </a:pathLst>
            </a:custGeom>
            <a:solidFill>
              <a:srgbClr val="2F770B"/>
            </a:solidFill>
          </p:spPr>
        </p:sp>
        <p:sp>
          <p:nvSpPr>
            <p:cNvPr name="TextBox 30" id="30"/>
            <p:cNvSpPr txBox="true"/>
            <p:nvPr/>
          </p:nvSpPr>
          <p:spPr>
            <a:xfrm>
              <a:off x="177800" y="-95250"/>
              <a:ext cx="658520" cy="730173"/>
            </a:xfrm>
            <a:prstGeom prst="rect">
              <a:avLst/>
            </a:prstGeom>
          </p:spPr>
          <p:txBody>
            <a:bodyPr anchor="ctr" rtlCol="false" tIns="50800" lIns="50800" bIns="50800" rIns="50800"/>
            <a:lstStyle/>
            <a:p>
              <a:pPr algn="ctr">
                <a:lnSpc>
                  <a:spcPts val="4500"/>
                </a:lnSpc>
              </a:pPr>
              <a:r>
                <a:rPr lang="en-US" sz="3000">
                  <a:solidFill>
                    <a:srgbClr val="FFFFFF"/>
                  </a:solidFill>
                  <a:latin typeface="Aileron Bold"/>
                </a:rPr>
                <a:t>5</a:t>
              </a:r>
            </a:p>
            <a:p>
              <a:pPr algn="ctr">
                <a:lnSpc>
                  <a:spcPts val="3299"/>
                </a:lnSpc>
              </a:pPr>
              <a:r>
                <a:rPr lang="en-US" sz="2199">
                  <a:solidFill>
                    <a:srgbClr val="FFFFFF"/>
                  </a:solidFill>
                  <a:latin typeface="Aileron"/>
                </a:rPr>
                <a:t>Physique analysis</a:t>
              </a:r>
            </a:p>
          </p:txBody>
        </p:sp>
      </p:grpSp>
      <p:grpSp>
        <p:nvGrpSpPr>
          <p:cNvPr name="Group 31" id="31"/>
          <p:cNvGrpSpPr/>
          <p:nvPr/>
        </p:nvGrpSpPr>
        <p:grpSpPr>
          <a:xfrm rot="0">
            <a:off x="17459583" y="6266252"/>
            <a:ext cx="4300215" cy="2992048"/>
            <a:chOff x="0" y="0"/>
            <a:chExt cx="912520" cy="634923"/>
          </a:xfrm>
        </p:grpSpPr>
        <p:sp>
          <p:nvSpPr>
            <p:cNvPr name="Freeform 32" id="32"/>
            <p:cNvSpPr/>
            <p:nvPr/>
          </p:nvSpPr>
          <p:spPr>
            <a:xfrm flipH="false" flipV="false" rot="0">
              <a:off x="0" y="0"/>
              <a:ext cx="912520" cy="634923"/>
            </a:xfrm>
            <a:custGeom>
              <a:avLst/>
              <a:gdLst/>
              <a:ahLst/>
              <a:cxnLst/>
              <a:rect r="r" b="b" t="t" l="l"/>
              <a:pathLst>
                <a:path h="634923" w="912520">
                  <a:moveTo>
                    <a:pt x="0" y="0"/>
                  </a:moveTo>
                  <a:lnTo>
                    <a:pt x="709320" y="0"/>
                  </a:lnTo>
                  <a:lnTo>
                    <a:pt x="912520" y="317461"/>
                  </a:lnTo>
                  <a:lnTo>
                    <a:pt x="709320" y="634923"/>
                  </a:lnTo>
                  <a:lnTo>
                    <a:pt x="0" y="634923"/>
                  </a:lnTo>
                  <a:lnTo>
                    <a:pt x="203200" y="317461"/>
                  </a:lnTo>
                  <a:lnTo>
                    <a:pt x="0" y="0"/>
                  </a:lnTo>
                  <a:close/>
                </a:path>
              </a:pathLst>
            </a:custGeom>
            <a:solidFill>
              <a:srgbClr val="EBA825"/>
            </a:solidFill>
          </p:spPr>
        </p:sp>
        <p:sp>
          <p:nvSpPr>
            <p:cNvPr name="TextBox 33" id="33"/>
            <p:cNvSpPr txBox="true"/>
            <p:nvPr/>
          </p:nvSpPr>
          <p:spPr>
            <a:xfrm>
              <a:off x="177800" y="-57150"/>
              <a:ext cx="658520" cy="692073"/>
            </a:xfrm>
            <a:prstGeom prst="rect">
              <a:avLst/>
            </a:prstGeom>
          </p:spPr>
          <p:txBody>
            <a:bodyPr anchor="ctr" rtlCol="false" tIns="50800" lIns="50800" bIns="50800" rIns="50800"/>
            <a:lstStyle/>
            <a:p>
              <a:pPr algn="ctr">
                <a:lnSpc>
                  <a:spcPts val="3299"/>
                </a:lnSpc>
              </a:pPr>
            </a:p>
          </p:txBody>
        </p:sp>
      </p:grpSp>
      <p:sp>
        <p:nvSpPr>
          <p:cNvPr name="AutoShape 34" id="34"/>
          <p:cNvSpPr/>
          <p:nvPr/>
        </p:nvSpPr>
        <p:spPr>
          <a:xfrm flipV="true">
            <a:off x="8798414" y="5373665"/>
            <a:ext cx="0" cy="892587"/>
          </a:xfrm>
          <a:prstGeom prst="line">
            <a:avLst/>
          </a:prstGeom>
          <a:ln cap="flat" w="85725">
            <a:solidFill>
              <a:srgbClr val="2192D4"/>
            </a:solidFill>
            <a:prstDash val="solid"/>
            <a:headEnd type="none" len="sm" w="sm"/>
            <a:tailEnd type="none" len="sm" w="sm"/>
          </a:ln>
        </p:spPr>
      </p:sp>
      <p:sp>
        <p:nvSpPr>
          <p:cNvPr name="AutoShape 35" id="35"/>
          <p:cNvSpPr/>
          <p:nvPr/>
        </p:nvSpPr>
        <p:spPr>
          <a:xfrm flipV="true">
            <a:off x="12402717" y="5373665"/>
            <a:ext cx="0" cy="892587"/>
          </a:xfrm>
          <a:prstGeom prst="line">
            <a:avLst/>
          </a:prstGeom>
          <a:ln cap="flat" w="85725">
            <a:solidFill>
              <a:srgbClr val="EC4226"/>
            </a:solidFill>
            <a:prstDash val="solid"/>
            <a:headEnd type="none" len="sm" w="sm"/>
            <a:tailEnd type="none" len="sm" w="sm"/>
          </a:ln>
        </p:spPr>
      </p:sp>
      <p:sp>
        <p:nvSpPr>
          <p:cNvPr name="AutoShape 36" id="36"/>
          <p:cNvSpPr/>
          <p:nvPr/>
        </p:nvSpPr>
        <p:spPr>
          <a:xfrm flipV="true">
            <a:off x="16007020" y="5373665"/>
            <a:ext cx="0" cy="892587"/>
          </a:xfrm>
          <a:prstGeom prst="line">
            <a:avLst/>
          </a:prstGeom>
          <a:ln cap="flat" w="85725">
            <a:solidFill>
              <a:srgbClr val="2F770B"/>
            </a:solidFill>
            <a:prstDash val="solid"/>
            <a:headEnd type="none" len="sm" w="sm"/>
            <a:tailEnd type="none" len="sm" w="sm"/>
          </a:ln>
        </p:spPr>
      </p:sp>
      <p:grpSp>
        <p:nvGrpSpPr>
          <p:cNvPr name="Group 37" id="37"/>
          <p:cNvGrpSpPr/>
          <p:nvPr/>
        </p:nvGrpSpPr>
        <p:grpSpPr>
          <a:xfrm rot="0">
            <a:off x="8074835" y="3926506"/>
            <a:ext cx="1447159" cy="144715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192D4"/>
            </a:solidFill>
          </p:spPr>
        </p:sp>
        <p:sp>
          <p:nvSpPr>
            <p:cNvPr name="TextBox 39" id="39"/>
            <p:cNvSpPr txBox="true"/>
            <p:nvPr/>
          </p:nvSpPr>
          <p:spPr>
            <a:xfrm>
              <a:off x="76200" y="19050"/>
              <a:ext cx="660400" cy="717550"/>
            </a:xfrm>
            <a:prstGeom prst="rect">
              <a:avLst/>
            </a:prstGeom>
          </p:spPr>
          <p:txBody>
            <a:bodyPr anchor="ctr" rtlCol="false" tIns="50800" lIns="50800" bIns="50800" rIns="50800"/>
            <a:lstStyle/>
            <a:p>
              <a:pPr algn="ctr">
                <a:lnSpc>
                  <a:spcPts val="3299"/>
                </a:lnSpc>
              </a:pPr>
            </a:p>
          </p:txBody>
        </p:sp>
      </p:grpSp>
      <p:grpSp>
        <p:nvGrpSpPr>
          <p:cNvPr name="Group 40" id="40"/>
          <p:cNvGrpSpPr/>
          <p:nvPr/>
        </p:nvGrpSpPr>
        <p:grpSpPr>
          <a:xfrm rot="0">
            <a:off x="5350392" y="291063"/>
            <a:ext cx="8343204" cy="2740093"/>
            <a:chOff x="0" y="0"/>
            <a:chExt cx="11124272" cy="3653457"/>
          </a:xfrm>
        </p:grpSpPr>
        <p:sp>
          <p:nvSpPr>
            <p:cNvPr name="Freeform 41" id="41"/>
            <p:cNvSpPr/>
            <p:nvPr/>
          </p:nvSpPr>
          <p:spPr>
            <a:xfrm flipH="false" flipV="false" rot="0">
              <a:off x="0" y="295950"/>
              <a:ext cx="11124272" cy="3357508"/>
            </a:xfrm>
            <a:custGeom>
              <a:avLst/>
              <a:gdLst/>
              <a:ahLst/>
              <a:cxnLst/>
              <a:rect r="r" b="b" t="t" l="l"/>
              <a:pathLst>
                <a:path h="3357508" w="11124272">
                  <a:moveTo>
                    <a:pt x="0" y="0"/>
                  </a:moveTo>
                  <a:lnTo>
                    <a:pt x="11124272" y="0"/>
                  </a:lnTo>
                  <a:lnTo>
                    <a:pt x="11124272" y="3357507"/>
                  </a:lnTo>
                  <a:lnTo>
                    <a:pt x="0" y="33575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2" id="42"/>
            <p:cNvSpPr txBox="true"/>
            <p:nvPr/>
          </p:nvSpPr>
          <p:spPr>
            <a:xfrm rot="0">
              <a:off x="756399" y="-152400"/>
              <a:ext cx="10211319" cy="3264626"/>
            </a:xfrm>
            <a:prstGeom prst="rect">
              <a:avLst/>
            </a:prstGeom>
          </p:spPr>
          <p:txBody>
            <a:bodyPr anchor="t" rtlCol="false" tIns="0" lIns="0" bIns="0" rIns="0">
              <a:spAutoFit/>
            </a:bodyPr>
            <a:lstStyle/>
            <a:p>
              <a:pPr algn="ctr">
                <a:lnSpc>
                  <a:spcPts val="19925"/>
                </a:lnSpc>
              </a:pPr>
              <a:r>
                <a:rPr lang="en-US" sz="15327" spc="459">
                  <a:solidFill>
                    <a:srgbClr val="EAF1E0"/>
                  </a:solidFill>
                  <a:latin typeface="Segment A Bold"/>
                </a:rPr>
                <a:t>OBJECTIVES</a:t>
              </a:r>
            </a:p>
          </p:txBody>
        </p:sp>
      </p:grpSp>
      <p:sp>
        <p:nvSpPr>
          <p:cNvPr name="Freeform 43" id="43"/>
          <p:cNvSpPr/>
          <p:nvPr/>
        </p:nvSpPr>
        <p:spPr>
          <a:xfrm flipH="false" flipV="false" rot="0">
            <a:off x="15481758" y="4447621"/>
            <a:ext cx="1050524" cy="404929"/>
          </a:xfrm>
          <a:custGeom>
            <a:avLst/>
            <a:gdLst/>
            <a:ahLst/>
            <a:cxnLst/>
            <a:rect r="r" b="b" t="t" l="l"/>
            <a:pathLst>
              <a:path h="404929" w="1050524">
                <a:moveTo>
                  <a:pt x="0" y="0"/>
                </a:moveTo>
                <a:lnTo>
                  <a:pt x="1050524" y="0"/>
                </a:lnTo>
                <a:lnTo>
                  <a:pt x="1050524" y="404929"/>
                </a:lnTo>
                <a:lnTo>
                  <a:pt x="0" y="4049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4" id="44"/>
          <p:cNvSpPr/>
          <p:nvPr/>
        </p:nvSpPr>
        <p:spPr>
          <a:xfrm flipH="false" flipV="false" rot="0">
            <a:off x="11998931" y="4186994"/>
            <a:ext cx="807573" cy="923420"/>
          </a:xfrm>
          <a:custGeom>
            <a:avLst/>
            <a:gdLst/>
            <a:ahLst/>
            <a:cxnLst/>
            <a:rect r="r" b="b" t="t" l="l"/>
            <a:pathLst>
              <a:path h="923420" w="807573">
                <a:moveTo>
                  <a:pt x="0" y="0"/>
                </a:moveTo>
                <a:lnTo>
                  <a:pt x="807573" y="0"/>
                </a:lnTo>
                <a:lnTo>
                  <a:pt x="807573" y="923420"/>
                </a:lnTo>
                <a:lnTo>
                  <a:pt x="0" y="923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5" id="45"/>
          <p:cNvSpPr/>
          <p:nvPr/>
        </p:nvSpPr>
        <p:spPr>
          <a:xfrm flipH="false" flipV="false" rot="0">
            <a:off x="8315665" y="4359054"/>
            <a:ext cx="965500" cy="579300"/>
          </a:xfrm>
          <a:custGeom>
            <a:avLst/>
            <a:gdLst/>
            <a:ahLst/>
            <a:cxnLst/>
            <a:rect r="r" b="b" t="t" l="l"/>
            <a:pathLst>
              <a:path h="579300" w="965500">
                <a:moveTo>
                  <a:pt x="0" y="0"/>
                </a:moveTo>
                <a:lnTo>
                  <a:pt x="965499" y="0"/>
                </a:lnTo>
                <a:lnTo>
                  <a:pt x="965499" y="579300"/>
                </a:lnTo>
                <a:lnTo>
                  <a:pt x="0" y="5793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6" id="46"/>
          <p:cNvSpPr/>
          <p:nvPr/>
        </p:nvSpPr>
        <p:spPr>
          <a:xfrm flipH="false" flipV="false" rot="0">
            <a:off x="4776532" y="4186994"/>
            <a:ext cx="835159" cy="835159"/>
          </a:xfrm>
          <a:custGeom>
            <a:avLst/>
            <a:gdLst/>
            <a:ahLst/>
            <a:cxnLst/>
            <a:rect r="r" b="b" t="t" l="l"/>
            <a:pathLst>
              <a:path h="835159" w="835159">
                <a:moveTo>
                  <a:pt x="0" y="0"/>
                </a:moveTo>
                <a:lnTo>
                  <a:pt x="835159" y="0"/>
                </a:lnTo>
                <a:lnTo>
                  <a:pt x="835159" y="835159"/>
                </a:lnTo>
                <a:lnTo>
                  <a:pt x="0" y="8351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7" id="47"/>
          <p:cNvSpPr/>
          <p:nvPr/>
        </p:nvSpPr>
        <p:spPr>
          <a:xfrm flipH="false" flipV="false" rot="0">
            <a:off x="1481769" y="4148661"/>
            <a:ext cx="709948" cy="961753"/>
          </a:xfrm>
          <a:custGeom>
            <a:avLst/>
            <a:gdLst/>
            <a:ahLst/>
            <a:cxnLst/>
            <a:rect r="r" b="b" t="t" l="l"/>
            <a:pathLst>
              <a:path h="961753" w="709948">
                <a:moveTo>
                  <a:pt x="0" y="0"/>
                </a:moveTo>
                <a:lnTo>
                  <a:pt x="709949" y="0"/>
                </a:lnTo>
                <a:lnTo>
                  <a:pt x="709949" y="961753"/>
                </a:lnTo>
                <a:lnTo>
                  <a:pt x="0" y="96175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slow">
    <p:cover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9515133" y="1028700"/>
          <a:ext cx="7706067" cy="8229600"/>
        </p:xfrm>
        <a:graphic>
          <a:graphicData uri="http://schemas.openxmlformats.org/drawingml/2006/table">
            <a:tbl>
              <a:tblPr/>
              <a:tblGrid>
                <a:gridCol w="7706067"/>
              </a:tblGrid>
              <a:tr h="1645920">
                <a:tc>
                  <a:txBody>
                    <a:bodyPr anchor="t" rtlCol="false"/>
                    <a:lstStyle/>
                    <a:p>
                      <a:pPr algn="ctr">
                        <a:lnSpc>
                          <a:spcPts val="4200"/>
                        </a:lnSpc>
                        <a:defRPr/>
                      </a:pPr>
                      <a:r>
                        <a:rPr lang="en-US" sz="3000">
                          <a:solidFill>
                            <a:srgbClr val="FFFFFF"/>
                          </a:solidFill>
                          <a:latin typeface="Aileron Bold"/>
                        </a:rPr>
                        <a:t>Data Preprocessing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EBA825"/>
                    </a:solidFill>
                  </a:tcPr>
                </a:tc>
              </a:tr>
              <a:tr h="1645920">
                <a:tc>
                  <a:txBody>
                    <a:bodyPr anchor="t" rtlCol="false"/>
                    <a:lstStyle/>
                    <a:p>
                      <a:pPr algn="ctr">
                        <a:lnSpc>
                          <a:spcPts val="4200"/>
                        </a:lnSpc>
                        <a:defRPr/>
                      </a:pPr>
                      <a:r>
                        <a:rPr lang="en-US" sz="3000">
                          <a:solidFill>
                            <a:srgbClr val="FFFFFF"/>
                          </a:solidFill>
                          <a:latin typeface="Aileron Bold"/>
                        </a:rPr>
                        <a:t>Descriptive analysis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383F22"/>
                    </a:solidFill>
                  </a:tcPr>
                </a:tc>
              </a:tr>
              <a:tr h="1645920">
                <a:tc>
                  <a:txBody>
                    <a:bodyPr anchor="t" rtlCol="false"/>
                    <a:lstStyle/>
                    <a:p>
                      <a:pPr algn="ctr">
                        <a:lnSpc>
                          <a:spcPts val="4200"/>
                        </a:lnSpc>
                        <a:defRPr/>
                      </a:pPr>
                      <a:r>
                        <a:rPr lang="en-US" sz="3000">
                          <a:solidFill>
                            <a:srgbClr val="FFFFFF"/>
                          </a:solidFill>
                          <a:latin typeface="Aileron Bold"/>
                        </a:rPr>
                        <a:t>Exploratory Data Analysis</a:t>
                      </a:r>
                      <a:endParaRPr lang="en-US" sz="1100"/>
                    </a:p>
                    <a:p>
                      <a:pPr algn="ctr">
                        <a:lnSpc>
                          <a:spcPts val="4200"/>
                        </a:lnSpc>
                      </a:pPr>
                      <a:r>
                        <a:rPr lang="en-US" sz="3000">
                          <a:solidFill>
                            <a:srgbClr val="FFFFFF"/>
                          </a:solidFill>
                          <a:latin typeface="Aileron Bold"/>
                        </a:rPr>
                        <a:t>(EDA)</a:t>
                      </a:r>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2192D4"/>
                    </a:solidFill>
                  </a:tcPr>
                </a:tc>
              </a:tr>
              <a:tr h="1645920">
                <a:tc>
                  <a:txBody>
                    <a:bodyPr anchor="t" rtlCol="false"/>
                    <a:lstStyle/>
                    <a:p>
                      <a:pPr algn="ctr">
                        <a:lnSpc>
                          <a:spcPts val="4200"/>
                        </a:lnSpc>
                        <a:defRPr/>
                      </a:pPr>
                      <a:r>
                        <a:rPr lang="en-US" sz="3000">
                          <a:solidFill>
                            <a:srgbClr val="FFFFFF"/>
                          </a:solidFill>
                          <a:latin typeface="Aileron Bold"/>
                        </a:rPr>
                        <a:t>Correlation Analysis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EC4226"/>
                    </a:solidFill>
                  </a:tcPr>
                </a:tc>
              </a:tr>
              <a:tr h="1645920">
                <a:tc>
                  <a:txBody>
                    <a:bodyPr anchor="t" rtlCol="false"/>
                    <a:lstStyle/>
                    <a:p>
                      <a:pPr algn="ctr">
                        <a:lnSpc>
                          <a:spcPts val="4200"/>
                        </a:lnSpc>
                        <a:defRPr/>
                      </a:pPr>
                      <a:r>
                        <a:rPr lang="en-US" sz="3000">
                          <a:solidFill>
                            <a:srgbClr val="FFFFFF"/>
                          </a:solidFill>
                          <a:latin typeface="Aileron"/>
                        </a:rPr>
                        <a:t>Insight synthesis</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2F770B"/>
                    </a:solidFill>
                  </a:tcPr>
                </a:tc>
              </a:tr>
            </a:tbl>
          </a:graphicData>
        </a:graphic>
      </p:graphicFrame>
      <p:grpSp>
        <p:nvGrpSpPr>
          <p:cNvPr name="Group 3" id="3"/>
          <p:cNvGrpSpPr/>
          <p:nvPr/>
        </p:nvGrpSpPr>
        <p:grpSpPr>
          <a:xfrm rot="0">
            <a:off x="8878502" y="1028700"/>
            <a:ext cx="1273262" cy="1481614"/>
            <a:chOff x="0" y="0"/>
            <a:chExt cx="1697682" cy="1975485"/>
          </a:xfrm>
        </p:grpSpPr>
        <p:grpSp>
          <p:nvGrpSpPr>
            <p:cNvPr name="Group 4" id="4"/>
            <p:cNvGrpSpPr/>
            <p:nvPr/>
          </p:nvGrpSpPr>
          <p:grpSpPr>
            <a:xfrm rot="0">
              <a:off x="0" y="0"/>
              <a:ext cx="1697682" cy="1975485"/>
              <a:chOff x="0" y="0"/>
              <a:chExt cx="698500" cy="812800"/>
            </a:xfrm>
          </p:grpSpPr>
          <p:sp>
            <p:nvSpPr>
              <p:cNvPr name="Freeform 5" id="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alpha val="60000"/>
                </a:srgbClr>
              </a:solidFill>
            </p:spPr>
          </p:sp>
          <p:sp>
            <p:nvSpPr>
              <p:cNvPr name="TextBox 6" id="6"/>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7" id="7"/>
            <p:cNvGrpSpPr/>
            <p:nvPr/>
          </p:nvGrpSpPr>
          <p:grpSpPr>
            <a:xfrm rot="0">
              <a:off x="146612" y="170603"/>
              <a:ext cx="1404458" cy="1634279"/>
              <a:chOff x="0" y="0"/>
              <a:chExt cx="698500" cy="812800"/>
            </a:xfrm>
          </p:grpSpPr>
          <p:sp>
            <p:nvSpPr>
              <p:cNvPr name="Freeform 8" id="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9" id="9"/>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grpSp>
        <p:nvGrpSpPr>
          <p:cNvPr name="Group 10" id="10"/>
          <p:cNvGrpSpPr/>
          <p:nvPr/>
        </p:nvGrpSpPr>
        <p:grpSpPr>
          <a:xfrm rot="0">
            <a:off x="8878502" y="2715697"/>
            <a:ext cx="1273262" cy="1481614"/>
            <a:chOff x="0" y="0"/>
            <a:chExt cx="1697682" cy="1975485"/>
          </a:xfrm>
        </p:grpSpPr>
        <p:grpSp>
          <p:nvGrpSpPr>
            <p:cNvPr name="Group 11" id="11"/>
            <p:cNvGrpSpPr/>
            <p:nvPr/>
          </p:nvGrpSpPr>
          <p:grpSpPr>
            <a:xfrm rot="0">
              <a:off x="0" y="0"/>
              <a:ext cx="1697682" cy="1975485"/>
              <a:chOff x="0" y="0"/>
              <a:chExt cx="698500" cy="812800"/>
            </a:xfrm>
          </p:grpSpPr>
          <p:sp>
            <p:nvSpPr>
              <p:cNvPr name="Freeform 12" id="1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alpha val="60000"/>
                </a:srgbClr>
              </a:solidFill>
            </p:spPr>
          </p:sp>
          <p:sp>
            <p:nvSpPr>
              <p:cNvPr name="TextBox 13" id="13"/>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14" id="14"/>
            <p:cNvGrpSpPr/>
            <p:nvPr/>
          </p:nvGrpSpPr>
          <p:grpSpPr>
            <a:xfrm rot="0">
              <a:off x="146612" y="170603"/>
              <a:ext cx="1404458" cy="1634279"/>
              <a:chOff x="0" y="0"/>
              <a:chExt cx="698500" cy="812800"/>
            </a:xfrm>
          </p:grpSpPr>
          <p:sp>
            <p:nvSpPr>
              <p:cNvPr name="Freeform 15" id="15"/>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16" id="16"/>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grpSp>
        <p:nvGrpSpPr>
          <p:cNvPr name="Group 17" id="17"/>
          <p:cNvGrpSpPr/>
          <p:nvPr/>
        </p:nvGrpSpPr>
        <p:grpSpPr>
          <a:xfrm rot="0">
            <a:off x="8878502" y="6129893"/>
            <a:ext cx="1273262" cy="1481614"/>
            <a:chOff x="0" y="0"/>
            <a:chExt cx="1697682" cy="1975485"/>
          </a:xfrm>
        </p:grpSpPr>
        <p:grpSp>
          <p:nvGrpSpPr>
            <p:cNvPr name="Group 18" id="18"/>
            <p:cNvGrpSpPr/>
            <p:nvPr/>
          </p:nvGrpSpPr>
          <p:grpSpPr>
            <a:xfrm rot="0">
              <a:off x="0" y="0"/>
              <a:ext cx="1697682" cy="1975485"/>
              <a:chOff x="0" y="0"/>
              <a:chExt cx="698500" cy="812800"/>
            </a:xfrm>
          </p:grpSpPr>
          <p:sp>
            <p:nvSpPr>
              <p:cNvPr name="Freeform 19" id="1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alpha val="60000"/>
                </a:srgbClr>
              </a:solidFill>
            </p:spPr>
          </p:sp>
          <p:sp>
            <p:nvSpPr>
              <p:cNvPr name="TextBox 20" id="20"/>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21" id="21"/>
            <p:cNvGrpSpPr/>
            <p:nvPr/>
          </p:nvGrpSpPr>
          <p:grpSpPr>
            <a:xfrm rot="0">
              <a:off x="146612" y="170603"/>
              <a:ext cx="1404458" cy="1634279"/>
              <a:chOff x="0" y="0"/>
              <a:chExt cx="698500" cy="812800"/>
            </a:xfrm>
          </p:grpSpPr>
          <p:sp>
            <p:nvSpPr>
              <p:cNvPr name="Freeform 22" id="22"/>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23" id="23"/>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grpSp>
        <p:nvGrpSpPr>
          <p:cNvPr name="Group 24" id="24"/>
          <p:cNvGrpSpPr/>
          <p:nvPr/>
        </p:nvGrpSpPr>
        <p:grpSpPr>
          <a:xfrm rot="0">
            <a:off x="8878502" y="7776686"/>
            <a:ext cx="1273262" cy="1481614"/>
            <a:chOff x="0" y="0"/>
            <a:chExt cx="1697682" cy="1975485"/>
          </a:xfrm>
        </p:grpSpPr>
        <p:grpSp>
          <p:nvGrpSpPr>
            <p:cNvPr name="Group 25" id="25"/>
            <p:cNvGrpSpPr/>
            <p:nvPr/>
          </p:nvGrpSpPr>
          <p:grpSpPr>
            <a:xfrm rot="0">
              <a:off x="0" y="0"/>
              <a:ext cx="1697682" cy="1975485"/>
              <a:chOff x="0" y="0"/>
              <a:chExt cx="698500" cy="812800"/>
            </a:xfrm>
          </p:grpSpPr>
          <p:sp>
            <p:nvSpPr>
              <p:cNvPr name="Freeform 26" id="2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alpha val="60000"/>
                </a:srgbClr>
              </a:solidFill>
            </p:spPr>
          </p:sp>
          <p:sp>
            <p:nvSpPr>
              <p:cNvPr name="TextBox 27" id="27"/>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28" id="28"/>
            <p:cNvGrpSpPr/>
            <p:nvPr/>
          </p:nvGrpSpPr>
          <p:grpSpPr>
            <a:xfrm rot="0">
              <a:off x="146612" y="170603"/>
              <a:ext cx="1404458" cy="1634279"/>
              <a:chOff x="0" y="0"/>
              <a:chExt cx="698500" cy="812800"/>
            </a:xfrm>
          </p:grpSpPr>
          <p:sp>
            <p:nvSpPr>
              <p:cNvPr name="Freeform 29" id="2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30" id="30"/>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sp>
          <p:nvSpPr>
            <p:cNvPr name="Freeform 31" id="31"/>
            <p:cNvSpPr/>
            <p:nvPr/>
          </p:nvSpPr>
          <p:spPr>
            <a:xfrm flipH="false" flipV="false" rot="0">
              <a:off x="469759" y="608660"/>
              <a:ext cx="758165" cy="758165"/>
            </a:xfrm>
            <a:custGeom>
              <a:avLst/>
              <a:gdLst/>
              <a:ahLst/>
              <a:cxnLst/>
              <a:rect r="r" b="b" t="t" l="l"/>
              <a:pathLst>
                <a:path h="758165" w="758165">
                  <a:moveTo>
                    <a:pt x="0" y="0"/>
                  </a:moveTo>
                  <a:lnTo>
                    <a:pt x="758165" y="0"/>
                  </a:lnTo>
                  <a:lnTo>
                    <a:pt x="758165" y="758165"/>
                  </a:lnTo>
                  <a:lnTo>
                    <a:pt x="0" y="7581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32" id="32"/>
          <p:cNvGrpSpPr/>
          <p:nvPr/>
        </p:nvGrpSpPr>
        <p:grpSpPr>
          <a:xfrm rot="0">
            <a:off x="8878502" y="4402693"/>
            <a:ext cx="1273262" cy="1481614"/>
            <a:chOff x="0" y="0"/>
            <a:chExt cx="698500" cy="812800"/>
          </a:xfrm>
        </p:grpSpPr>
        <p:sp>
          <p:nvSpPr>
            <p:cNvPr name="Freeform 33" id="3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alpha val="60000"/>
              </a:srgbClr>
            </a:solidFill>
          </p:spPr>
        </p:sp>
        <p:sp>
          <p:nvSpPr>
            <p:cNvPr name="TextBox 34" id="34"/>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grpSp>
        <p:nvGrpSpPr>
          <p:cNvPr name="Group 35" id="35"/>
          <p:cNvGrpSpPr/>
          <p:nvPr/>
        </p:nvGrpSpPr>
        <p:grpSpPr>
          <a:xfrm rot="0">
            <a:off x="8988461" y="4530646"/>
            <a:ext cx="1053344" cy="1225709"/>
            <a:chOff x="0" y="0"/>
            <a:chExt cx="698500" cy="812800"/>
          </a:xfrm>
        </p:grpSpPr>
        <p:sp>
          <p:nvSpPr>
            <p:cNvPr name="Freeform 36" id="3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FFFFFF"/>
            </a:solidFill>
          </p:spPr>
        </p:sp>
        <p:sp>
          <p:nvSpPr>
            <p:cNvPr name="TextBox 37" id="37"/>
            <p:cNvSpPr txBox="true"/>
            <p:nvPr/>
          </p:nvSpPr>
          <p:spPr>
            <a:xfrm>
              <a:off x="0" y="82550"/>
              <a:ext cx="698500" cy="590550"/>
            </a:xfrm>
            <a:prstGeom prst="rect">
              <a:avLst/>
            </a:prstGeom>
          </p:spPr>
          <p:txBody>
            <a:bodyPr anchor="ctr" rtlCol="false" tIns="50800" lIns="50800" bIns="50800" rIns="50800"/>
            <a:lstStyle/>
            <a:p>
              <a:pPr algn="ctr">
                <a:lnSpc>
                  <a:spcPts val="3299"/>
                </a:lnSpc>
              </a:pPr>
            </a:p>
          </p:txBody>
        </p:sp>
      </p:grpSp>
      <p:sp>
        <p:nvSpPr>
          <p:cNvPr name="Freeform 38" id="38"/>
          <p:cNvSpPr/>
          <p:nvPr/>
        </p:nvSpPr>
        <p:spPr>
          <a:xfrm flipH="true" flipV="false" rot="0">
            <a:off x="9182851" y="3118737"/>
            <a:ext cx="673077" cy="675534"/>
          </a:xfrm>
          <a:custGeom>
            <a:avLst/>
            <a:gdLst/>
            <a:ahLst/>
            <a:cxnLst/>
            <a:rect r="r" b="b" t="t" l="l"/>
            <a:pathLst>
              <a:path h="675534" w="673077">
                <a:moveTo>
                  <a:pt x="673077" y="0"/>
                </a:moveTo>
                <a:lnTo>
                  <a:pt x="0" y="0"/>
                </a:lnTo>
                <a:lnTo>
                  <a:pt x="0" y="675533"/>
                </a:lnTo>
                <a:lnTo>
                  <a:pt x="673077" y="675533"/>
                </a:lnTo>
                <a:lnTo>
                  <a:pt x="67307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9" id="39"/>
          <p:cNvSpPr/>
          <p:nvPr/>
        </p:nvSpPr>
        <p:spPr>
          <a:xfrm flipH="false" flipV="false" rot="0">
            <a:off x="9182851" y="1401491"/>
            <a:ext cx="664564" cy="736032"/>
          </a:xfrm>
          <a:custGeom>
            <a:avLst/>
            <a:gdLst/>
            <a:ahLst/>
            <a:cxnLst/>
            <a:rect r="r" b="b" t="t" l="l"/>
            <a:pathLst>
              <a:path h="736032" w="664564">
                <a:moveTo>
                  <a:pt x="0" y="0"/>
                </a:moveTo>
                <a:lnTo>
                  <a:pt x="664564" y="0"/>
                </a:lnTo>
                <a:lnTo>
                  <a:pt x="664564" y="736032"/>
                </a:lnTo>
                <a:lnTo>
                  <a:pt x="0" y="7360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0" id="40"/>
          <p:cNvSpPr/>
          <p:nvPr/>
        </p:nvSpPr>
        <p:spPr>
          <a:xfrm flipH="false" flipV="false" rot="0">
            <a:off x="9227816" y="4856183"/>
            <a:ext cx="574634" cy="574634"/>
          </a:xfrm>
          <a:custGeom>
            <a:avLst/>
            <a:gdLst/>
            <a:ahLst/>
            <a:cxnLst/>
            <a:rect r="r" b="b" t="t" l="l"/>
            <a:pathLst>
              <a:path h="574634" w="574634">
                <a:moveTo>
                  <a:pt x="0" y="0"/>
                </a:moveTo>
                <a:lnTo>
                  <a:pt x="574634" y="0"/>
                </a:lnTo>
                <a:lnTo>
                  <a:pt x="574634" y="574634"/>
                </a:lnTo>
                <a:lnTo>
                  <a:pt x="0" y="5746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1" id="41"/>
          <p:cNvSpPr/>
          <p:nvPr/>
        </p:nvSpPr>
        <p:spPr>
          <a:xfrm flipH="false" flipV="false" rot="0">
            <a:off x="9155249" y="6502279"/>
            <a:ext cx="728281" cy="656435"/>
          </a:xfrm>
          <a:custGeom>
            <a:avLst/>
            <a:gdLst/>
            <a:ahLst/>
            <a:cxnLst/>
            <a:rect r="r" b="b" t="t" l="l"/>
            <a:pathLst>
              <a:path h="656435" w="728281">
                <a:moveTo>
                  <a:pt x="0" y="0"/>
                </a:moveTo>
                <a:lnTo>
                  <a:pt x="728281" y="0"/>
                </a:lnTo>
                <a:lnTo>
                  <a:pt x="728281" y="656435"/>
                </a:lnTo>
                <a:lnTo>
                  <a:pt x="0" y="65643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42" id="42"/>
          <p:cNvSpPr txBox="true"/>
          <p:nvPr/>
        </p:nvSpPr>
        <p:spPr>
          <a:xfrm rot="0">
            <a:off x="1340640" y="2930511"/>
            <a:ext cx="6744870" cy="3632269"/>
          </a:xfrm>
          <a:prstGeom prst="rect">
            <a:avLst/>
          </a:prstGeom>
        </p:spPr>
        <p:txBody>
          <a:bodyPr anchor="t" rtlCol="false" tIns="0" lIns="0" bIns="0" rIns="0">
            <a:spAutoFit/>
          </a:bodyPr>
          <a:lstStyle/>
          <a:p>
            <a:pPr algn="ctr">
              <a:lnSpc>
                <a:spcPts val="29136"/>
              </a:lnSpc>
            </a:pPr>
            <a:r>
              <a:rPr lang="en-US" sz="22412" spc="672">
                <a:solidFill>
                  <a:srgbClr val="EC4226"/>
                </a:solidFill>
                <a:latin typeface="Segment A Bold"/>
              </a:rPr>
              <a:t>APPROACH</a:t>
            </a:r>
          </a:p>
        </p:txBody>
      </p:sp>
      <p:sp>
        <p:nvSpPr>
          <p:cNvPr name="Freeform 43" id="43"/>
          <p:cNvSpPr/>
          <p:nvPr/>
        </p:nvSpPr>
        <p:spPr>
          <a:xfrm flipH="true" flipV="false" rot="-8353329">
            <a:off x="594477" y="114108"/>
            <a:ext cx="2358721" cy="2697083"/>
          </a:xfrm>
          <a:custGeom>
            <a:avLst/>
            <a:gdLst/>
            <a:ahLst/>
            <a:cxnLst/>
            <a:rect r="r" b="b" t="t" l="l"/>
            <a:pathLst>
              <a:path h="2697083" w="2358721">
                <a:moveTo>
                  <a:pt x="2358722" y="0"/>
                </a:moveTo>
                <a:lnTo>
                  <a:pt x="0" y="0"/>
                </a:lnTo>
                <a:lnTo>
                  <a:pt x="0" y="2697083"/>
                </a:lnTo>
                <a:lnTo>
                  <a:pt x="2358722" y="2697083"/>
                </a:lnTo>
                <a:lnTo>
                  <a:pt x="235872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4" id="44"/>
          <p:cNvSpPr/>
          <p:nvPr/>
        </p:nvSpPr>
        <p:spPr>
          <a:xfrm flipH="false" flipV="true" rot="-8353329">
            <a:off x="6035262" y="7643867"/>
            <a:ext cx="2358721" cy="2697083"/>
          </a:xfrm>
          <a:custGeom>
            <a:avLst/>
            <a:gdLst/>
            <a:ahLst/>
            <a:cxnLst/>
            <a:rect r="r" b="b" t="t" l="l"/>
            <a:pathLst>
              <a:path h="2697083" w="2358721">
                <a:moveTo>
                  <a:pt x="0" y="2697083"/>
                </a:moveTo>
                <a:lnTo>
                  <a:pt x="2358722" y="2697083"/>
                </a:lnTo>
                <a:lnTo>
                  <a:pt x="2358722" y="0"/>
                </a:lnTo>
                <a:lnTo>
                  <a:pt x="0" y="0"/>
                </a:lnTo>
                <a:lnTo>
                  <a:pt x="0" y="2697083"/>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cover dir="rd"/>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sp>
        <p:nvSpPr>
          <p:cNvPr name="AutoShape 2" id="2"/>
          <p:cNvSpPr/>
          <p:nvPr/>
        </p:nvSpPr>
        <p:spPr>
          <a:xfrm flipV="true">
            <a:off x="3833360" y="3089697"/>
            <a:ext cx="0" cy="6168603"/>
          </a:xfrm>
          <a:prstGeom prst="line">
            <a:avLst/>
          </a:prstGeom>
          <a:ln cap="flat" w="57150">
            <a:solidFill>
              <a:srgbClr val="383F22"/>
            </a:solidFill>
            <a:prstDash val="solid"/>
            <a:headEnd type="none" len="sm" w="sm"/>
            <a:tailEnd type="none" len="sm" w="sm"/>
          </a:ln>
        </p:spPr>
      </p:sp>
      <p:grpSp>
        <p:nvGrpSpPr>
          <p:cNvPr name="Group 3" id="3"/>
          <p:cNvGrpSpPr/>
          <p:nvPr/>
        </p:nvGrpSpPr>
        <p:grpSpPr>
          <a:xfrm rot="0">
            <a:off x="4611512" y="3040963"/>
            <a:ext cx="2552452" cy="802005"/>
            <a:chOff x="0" y="0"/>
            <a:chExt cx="672251" cy="211228"/>
          </a:xfrm>
        </p:grpSpPr>
        <p:sp>
          <p:nvSpPr>
            <p:cNvPr name="Freeform 4" id="4"/>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EBA825"/>
            </a:solidFill>
          </p:spPr>
        </p:sp>
        <p:sp>
          <p:nvSpPr>
            <p:cNvPr name="TextBox 5" id="5"/>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a:solidFill>
                    <a:srgbClr val="FFFFFF"/>
                  </a:solidFill>
                  <a:latin typeface="Aileron Bold"/>
                </a:rPr>
                <a:t>Pandas</a:t>
              </a:r>
            </a:p>
          </p:txBody>
        </p:sp>
      </p:grpSp>
      <p:sp>
        <p:nvSpPr>
          <p:cNvPr name="AutoShape 6" id="6"/>
          <p:cNvSpPr/>
          <p:nvPr/>
        </p:nvSpPr>
        <p:spPr>
          <a:xfrm flipH="true">
            <a:off x="3738110" y="3441965"/>
            <a:ext cx="873402" cy="0"/>
          </a:xfrm>
          <a:prstGeom prst="line">
            <a:avLst/>
          </a:prstGeom>
          <a:ln cap="flat" w="47625">
            <a:solidFill>
              <a:srgbClr val="EBA825"/>
            </a:solidFill>
            <a:prstDash val="solid"/>
            <a:headEnd type="none" len="sm" w="sm"/>
            <a:tailEnd type="oval" len="lg" w="lg"/>
          </a:ln>
        </p:spPr>
      </p:sp>
      <p:grpSp>
        <p:nvGrpSpPr>
          <p:cNvPr name="Group 7" id="7"/>
          <p:cNvGrpSpPr/>
          <p:nvPr/>
        </p:nvGrpSpPr>
        <p:grpSpPr>
          <a:xfrm rot="0">
            <a:off x="4611512" y="5564103"/>
            <a:ext cx="2552452" cy="802005"/>
            <a:chOff x="0" y="0"/>
            <a:chExt cx="672251" cy="211228"/>
          </a:xfrm>
        </p:grpSpPr>
        <p:sp>
          <p:nvSpPr>
            <p:cNvPr name="Freeform 8" id="8"/>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2192D4"/>
            </a:solidFill>
          </p:spPr>
        </p:sp>
        <p:sp>
          <p:nvSpPr>
            <p:cNvPr name="TextBox 9" id="9"/>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a:solidFill>
                    <a:srgbClr val="FFFFFF"/>
                  </a:solidFill>
                  <a:latin typeface="Aileron Bold"/>
                </a:rPr>
                <a:t>Matplotlib</a:t>
              </a:r>
            </a:p>
          </p:txBody>
        </p:sp>
      </p:grpSp>
      <p:sp>
        <p:nvSpPr>
          <p:cNvPr name="AutoShape 10" id="10"/>
          <p:cNvSpPr/>
          <p:nvPr/>
        </p:nvSpPr>
        <p:spPr>
          <a:xfrm flipH="true">
            <a:off x="3738110" y="5965106"/>
            <a:ext cx="873402" cy="0"/>
          </a:xfrm>
          <a:prstGeom prst="line">
            <a:avLst/>
          </a:prstGeom>
          <a:ln cap="flat" w="47625">
            <a:solidFill>
              <a:srgbClr val="2192D4"/>
            </a:solidFill>
            <a:prstDash val="solid"/>
            <a:headEnd type="none" len="sm" w="sm"/>
            <a:tailEnd type="oval" len="lg" w="lg"/>
          </a:ln>
        </p:spPr>
      </p:sp>
      <p:grpSp>
        <p:nvGrpSpPr>
          <p:cNvPr name="Group 11" id="11"/>
          <p:cNvGrpSpPr/>
          <p:nvPr/>
        </p:nvGrpSpPr>
        <p:grpSpPr>
          <a:xfrm rot="0">
            <a:off x="533173" y="4053462"/>
            <a:ext cx="2552452" cy="802005"/>
            <a:chOff x="0" y="0"/>
            <a:chExt cx="672251" cy="211228"/>
          </a:xfrm>
        </p:grpSpPr>
        <p:sp>
          <p:nvSpPr>
            <p:cNvPr name="Freeform 12" id="12"/>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383F22"/>
            </a:solidFill>
          </p:spPr>
        </p:sp>
        <p:sp>
          <p:nvSpPr>
            <p:cNvPr name="TextBox 13" id="13"/>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a:solidFill>
                    <a:srgbClr val="FFFFFF"/>
                  </a:solidFill>
                  <a:latin typeface="Aileron Bold"/>
                </a:rPr>
                <a:t>Numpy</a:t>
              </a:r>
            </a:p>
          </p:txBody>
        </p:sp>
      </p:grpSp>
      <p:sp>
        <p:nvSpPr>
          <p:cNvPr name="AutoShape 14" id="14"/>
          <p:cNvSpPr/>
          <p:nvPr/>
        </p:nvSpPr>
        <p:spPr>
          <a:xfrm flipH="true" flipV="true">
            <a:off x="3085625" y="4454465"/>
            <a:ext cx="841762" cy="0"/>
          </a:xfrm>
          <a:prstGeom prst="line">
            <a:avLst/>
          </a:prstGeom>
          <a:ln cap="flat" w="47625">
            <a:solidFill>
              <a:srgbClr val="383F22"/>
            </a:solidFill>
            <a:prstDash val="solid"/>
            <a:headEnd type="oval" len="lg" w="lg"/>
            <a:tailEnd type="none" len="sm" w="sm"/>
          </a:ln>
        </p:spPr>
      </p:sp>
      <p:sp>
        <p:nvSpPr>
          <p:cNvPr name="Freeform 15" id="15"/>
          <p:cNvSpPr/>
          <p:nvPr/>
        </p:nvSpPr>
        <p:spPr>
          <a:xfrm flipH="false" flipV="true" rot="-8100000">
            <a:off x="-1355912" y="8507069"/>
            <a:ext cx="4769224" cy="2384612"/>
          </a:xfrm>
          <a:custGeom>
            <a:avLst/>
            <a:gdLst/>
            <a:ahLst/>
            <a:cxnLst/>
            <a:rect r="r" b="b" t="t" l="l"/>
            <a:pathLst>
              <a:path h="2384612" w="4769224">
                <a:moveTo>
                  <a:pt x="0" y="2384612"/>
                </a:moveTo>
                <a:lnTo>
                  <a:pt x="4769224" y="2384612"/>
                </a:lnTo>
                <a:lnTo>
                  <a:pt x="4769224" y="0"/>
                </a:lnTo>
                <a:lnTo>
                  <a:pt x="0" y="0"/>
                </a:lnTo>
                <a:lnTo>
                  <a:pt x="0" y="2384612"/>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533173" y="6759959"/>
            <a:ext cx="2552452" cy="802005"/>
            <a:chOff x="0" y="0"/>
            <a:chExt cx="672251" cy="211228"/>
          </a:xfrm>
        </p:grpSpPr>
        <p:sp>
          <p:nvSpPr>
            <p:cNvPr name="Freeform 17" id="17"/>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EC4226"/>
            </a:solidFill>
          </p:spPr>
        </p:sp>
        <p:sp>
          <p:nvSpPr>
            <p:cNvPr name="TextBox 18" id="18"/>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a:solidFill>
                    <a:srgbClr val="FFFFFF"/>
                  </a:solidFill>
                  <a:latin typeface="Aileron Bold"/>
                </a:rPr>
                <a:t>Seaborn</a:t>
              </a:r>
            </a:p>
          </p:txBody>
        </p:sp>
      </p:grpSp>
      <p:sp>
        <p:nvSpPr>
          <p:cNvPr name="AutoShape 19" id="19"/>
          <p:cNvSpPr/>
          <p:nvPr/>
        </p:nvSpPr>
        <p:spPr>
          <a:xfrm flipH="true">
            <a:off x="3085625" y="7160962"/>
            <a:ext cx="841762" cy="0"/>
          </a:xfrm>
          <a:prstGeom prst="line">
            <a:avLst/>
          </a:prstGeom>
          <a:ln cap="flat" w="47625">
            <a:solidFill>
              <a:srgbClr val="EC4226"/>
            </a:solidFill>
            <a:prstDash val="solid"/>
            <a:headEnd type="oval" len="lg" w="lg"/>
            <a:tailEnd type="none" len="sm" w="sm"/>
          </a:ln>
        </p:spPr>
      </p:sp>
      <p:grpSp>
        <p:nvGrpSpPr>
          <p:cNvPr name="Group 20" id="20"/>
          <p:cNvGrpSpPr/>
          <p:nvPr/>
        </p:nvGrpSpPr>
        <p:grpSpPr>
          <a:xfrm rot="0">
            <a:off x="4611512" y="8087244"/>
            <a:ext cx="2552452" cy="802005"/>
            <a:chOff x="0" y="0"/>
            <a:chExt cx="672251" cy="211228"/>
          </a:xfrm>
        </p:grpSpPr>
        <p:sp>
          <p:nvSpPr>
            <p:cNvPr name="Freeform 21" id="21"/>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2F770B"/>
            </a:solidFill>
          </p:spPr>
        </p:sp>
        <p:sp>
          <p:nvSpPr>
            <p:cNvPr name="TextBox 22" id="22"/>
            <p:cNvSpPr txBox="true"/>
            <p:nvPr/>
          </p:nvSpPr>
          <p:spPr>
            <a:xfrm>
              <a:off x="0" y="-28575"/>
              <a:ext cx="672251" cy="239803"/>
            </a:xfrm>
            <a:prstGeom prst="rect">
              <a:avLst/>
            </a:prstGeom>
          </p:spPr>
          <p:txBody>
            <a:bodyPr anchor="ctr" rtlCol="false" tIns="254000" lIns="254000" bIns="254000" rIns="254000"/>
            <a:lstStyle/>
            <a:p>
              <a:pPr algn="ctr">
                <a:lnSpc>
                  <a:spcPts val="3120"/>
                </a:lnSpc>
              </a:pPr>
              <a:r>
                <a:rPr lang="en-US" sz="2400">
                  <a:solidFill>
                    <a:srgbClr val="FFFFFF"/>
                  </a:solidFill>
                  <a:latin typeface="Aileron Bold"/>
                </a:rPr>
                <a:t>Plotly</a:t>
              </a:r>
            </a:p>
          </p:txBody>
        </p:sp>
      </p:grpSp>
      <p:sp>
        <p:nvSpPr>
          <p:cNvPr name="AutoShape 23" id="23"/>
          <p:cNvSpPr/>
          <p:nvPr/>
        </p:nvSpPr>
        <p:spPr>
          <a:xfrm flipH="true" flipV="true">
            <a:off x="3738110" y="8488246"/>
            <a:ext cx="873402" cy="0"/>
          </a:xfrm>
          <a:prstGeom prst="line">
            <a:avLst/>
          </a:prstGeom>
          <a:ln cap="flat" w="47625">
            <a:solidFill>
              <a:srgbClr val="2F770B"/>
            </a:solidFill>
            <a:prstDash val="solid"/>
            <a:headEnd type="none" len="sm" w="sm"/>
            <a:tailEnd type="oval" len="lg" w="lg"/>
          </a:ln>
        </p:spPr>
      </p:sp>
      <p:sp>
        <p:nvSpPr>
          <p:cNvPr name="AutoShape 24" id="24"/>
          <p:cNvSpPr/>
          <p:nvPr/>
        </p:nvSpPr>
        <p:spPr>
          <a:xfrm>
            <a:off x="14254726" y="3172558"/>
            <a:ext cx="0" cy="6002321"/>
          </a:xfrm>
          <a:prstGeom prst="line">
            <a:avLst/>
          </a:prstGeom>
          <a:ln cap="flat" w="57150">
            <a:solidFill>
              <a:srgbClr val="383F22"/>
            </a:solidFill>
            <a:prstDash val="solid"/>
            <a:headEnd type="none" len="sm" w="sm"/>
            <a:tailEnd type="none" len="sm" w="sm"/>
          </a:ln>
        </p:spPr>
      </p:sp>
      <p:grpSp>
        <p:nvGrpSpPr>
          <p:cNvPr name="Group 25" id="25"/>
          <p:cNvGrpSpPr/>
          <p:nvPr/>
        </p:nvGrpSpPr>
        <p:grpSpPr>
          <a:xfrm rot="-10800000">
            <a:off x="10924122" y="8087244"/>
            <a:ext cx="2552452" cy="802005"/>
            <a:chOff x="0" y="0"/>
            <a:chExt cx="672251" cy="211228"/>
          </a:xfrm>
        </p:grpSpPr>
        <p:sp>
          <p:nvSpPr>
            <p:cNvPr name="Freeform 26" id="26"/>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EBA825"/>
            </a:solidFill>
          </p:spPr>
        </p:sp>
        <p:sp>
          <p:nvSpPr>
            <p:cNvPr name="TextBox 27" id="27"/>
            <p:cNvSpPr txBox="true"/>
            <p:nvPr/>
          </p:nvSpPr>
          <p:spPr>
            <a:xfrm>
              <a:off x="0" y="-28575"/>
              <a:ext cx="672251" cy="239803"/>
            </a:xfrm>
            <a:prstGeom prst="rect">
              <a:avLst/>
            </a:prstGeom>
          </p:spPr>
          <p:txBody>
            <a:bodyPr anchor="ctr" rtlCol="false" tIns="254000" lIns="254000" bIns="254000" rIns="254000"/>
            <a:lstStyle/>
            <a:p>
              <a:pPr algn="ctr">
                <a:lnSpc>
                  <a:spcPts val="3120"/>
                </a:lnSpc>
              </a:pPr>
            </a:p>
          </p:txBody>
        </p:sp>
      </p:grpSp>
      <p:sp>
        <p:nvSpPr>
          <p:cNvPr name="AutoShape 28" id="28"/>
          <p:cNvSpPr/>
          <p:nvPr/>
        </p:nvSpPr>
        <p:spPr>
          <a:xfrm flipV="true">
            <a:off x="13476575" y="8488246"/>
            <a:ext cx="873402" cy="0"/>
          </a:xfrm>
          <a:prstGeom prst="line">
            <a:avLst/>
          </a:prstGeom>
          <a:ln cap="flat" w="47625">
            <a:solidFill>
              <a:srgbClr val="EBA825"/>
            </a:solidFill>
            <a:prstDash val="solid"/>
            <a:headEnd type="none" len="sm" w="sm"/>
            <a:tailEnd type="oval" len="lg" w="lg"/>
          </a:ln>
        </p:spPr>
      </p:sp>
      <p:grpSp>
        <p:nvGrpSpPr>
          <p:cNvPr name="Group 29" id="29"/>
          <p:cNvGrpSpPr/>
          <p:nvPr/>
        </p:nvGrpSpPr>
        <p:grpSpPr>
          <a:xfrm rot="-10800000">
            <a:off x="10924122" y="5564103"/>
            <a:ext cx="2552452" cy="802005"/>
            <a:chOff x="0" y="0"/>
            <a:chExt cx="672251" cy="211228"/>
          </a:xfrm>
        </p:grpSpPr>
        <p:sp>
          <p:nvSpPr>
            <p:cNvPr name="Freeform 30" id="30"/>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2192D4"/>
            </a:solidFill>
          </p:spPr>
        </p:sp>
        <p:sp>
          <p:nvSpPr>
            <p:cNvPr name="TextBox 31" id="31"/>
            <p:cNvSpPr txBox="true"/>
            <p:nvPr/>
          </p:nvSpPr>
          <p:spPr>
            <a:xfrm>
              <a:off x="0" y="-28575"/>
              <a:ext cx="672251" cy="239803"/>
            </a:xfrm>
            <a:prstGeom prst="rect">
              <a:avLst/>
            </a:prstGeom>
          </p:spPr>
          <p:txBody>
            <a:bodyPr anchor="ctr" rtlCol="false" tIns="254000" lIns="254000" bIns="254000" rIns="254000"/>
            <a:lstStyle/>
            <a:p>
              <a:pPr algn="ctr">
                <a:lnSpc>
                  <a:spcPts val="3120"/>
                </a:lnSpc>
              </a:pPr>
            </a:p>
          </p:txBody>
        </p:sp>
      </p:grpSp>
      <p:sp>
        <p:nvSpPr>
          <p:cNvPr name="AutoShape 32" id="32"/>
          <p:cNvSpPr/>
          <p:nvPr/>
        </p:nvSpPr>
        <p:spPr>
          <a:xfrm>
            <a:off x="13476575" y="5965106"/>
            <a:ext cx="873402" cy="0"/>
          </a:xfrm>
          <a:prstGeom prst="line">
            <a:avLst/>
          </a:prstGeom>
          <a:ln cap="flat" w="47625">
            <a:solidFill>
              <a:srgbClr val="2192D4"/>
            </a:solidFill>
            <a:prstDash val="solid"/>
            <a:headEnd type="none" len="sm" w="sm"/>
            <a:tailEnd type="oval" len="lg" w="lg"/>
          </a:ln>
        </p:spPr>
      </p:sp>
      <p:grpSp>
        <p:nvGrpSpPr>
          <p:cNvPr name="Group 33" id="33"/>
          <p:cNvGrpSpPr/>
          <p:nvPr/>
        </p:nvGrpSpPr>
        <p:grpSpPr>
          <a:xfrm rot="-10800000">
            <a:off x="15002461" y="7074744"/>
            <a:ext cx="2552452" cy="802005"/>
            <a:chOff x="0" y="0"/>
            <a:chExt cx="672251" cy="211228"/>
          </a:xfrm>
        </p:grpSpPr>
        <p:sp>
          <p:nvSpPr>
            <p:cNvPr name="Freeform 34" id="34"/>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383F22"/>
            </a:solidFill>
          </p:spPr>
        </p:sp>
        <p:sp>
          <p:nvSpPr>
            <p:cNvPr name="TextBox 35" id="35"/>
            <p:cNvSpPr txBox="true"/>
            <p:nvPr/>
          </p:nvSpPr>
          <p:spPr>
            <a:xfrm>
              <a:off x="0" y="-28575"/>
              <a:ext cx="672251" cy="239803"/>
            </a:xfrm>
            <a:prstGeom prst="rect">
              <a:avLst/>
            </a:prstGeom>
          </p:spPr>
          <p:txBody>
            <a:bodyPr anchor="ctr" rtlCol="false" tIns="254000" lIns="254000" bIns="254000" rIns="254000"/>
            <a:lstStyle/>
            <a:p>
              <a:pPr algn="ctr">
                <a:lnSpc>
                  <a:spcPts val="3120"/>
                </a:lnSpc>
              </a:pPr>
            </a:p>
          </p:txBody>
        </p:sp>
      </p:grpSp>
      <p:sp>
        <p:nvSpPr>
          <p:cNvPr name="AutoShape 36" id="36"/>
          <p:cNvSpPr/>
          <p:nvPr/>
        </p:nvSpPr>
        <p:spPr>
          <a:xfrm>
            <a:off x="14160700" y="7475747"/>
            <a:ext cx="841762" cy="0"/>
          </a:xfrm>
          <a:prstGeom prst="line">
            <a:avLst/>
          </a:prstGeom>
          <a:ln cap="flat" w="47625">
            <a:solidFill>
              <a:srgbClr val="383F22"/>
            </a:solidFill>
            <a:prstDash val="solid"/>
            <a:headEnd type="oval" len="lg" w="lg"/>
            <a:tailEnd type="none" len="sm" w="sm"/>
          </a:ln>
        </p:spPr>
      </p:sp>
      <p:grpSp>
        <p:nvGrpSpPr>
          <p:cNvPr name="Group 37" id="37"/>
          <p:cNvGrpSpPr/>
          <p:nvPr/>
        </p:nvGrpSpPr>
        <p:grpSpPr>
          <a:xfrm rot="-10800000">
            <a:off x="15002461" y="4368248"/>
            <a:ext cx="2552452" cy="802005"/>
            <a:chOff x="0" y="0"/>
            <a:chExt cx="672251" cy="211228"/>
          </a:xfrm>
        </p:grpSpPr>
        <p:sp>
          <p:nvSpPr>
            <p:cNvPr name="Freeform 38" id="38"/>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EC4226"/>
            </a:solidFill>
          </p:spPr>
        </p:sp>
        <p:sp>
          <p:nvSpPr>
            <p:cNvPr name="TextBox 39" id="39"/>
            <p:cNvSpPr txBox="true"/>
            <p:nvPr/>
          </p:nvSpPr>
          <p:spPr>
            <a:xfrm>
              <a:off x="0" y="-28575"/>
              <a:ext cx="672251" cy="239803"/>
            </a:xfrm>
            <a:prstGeom prst="rect">
              <a:avLst/>
            </a:prstGeom>
          </p:spPr>
          <p:txBody>
            <a:bodyPr anchor="ctr" rtlCol="false" tIns="254000" lIns="254000" bIns="254000" rIns="254000"/>
            <a:lstStyle/>
            <a:p>
              <a:pPr algn="ctr">
                <a:lnSpc>
                  <a:spcPts val="3120"/>
                </a:lnSpc>
              </a:pPr>
            </a:p>
          </p:txBody>
        </p:sp>
      </p:grpSp>
      <p:sp>
        <p:nvSpPr>
          <p:cNvPr name="AutoShape 40" id="40"/>
          <p:cNvSpPr/>
          <p:nvPr/>
        </p:nvSpPr>
        <p:spPr>
          <a:xfrm flipV="true">
            <a:off x="14160700" y="4769250"/>
            <a:ext cx="841762" cy="0"/>
          </a:xfrm>
          <a:prstGeom prst="line">
            <a:avLst/>
          </a:prstGeom>
          <a:ln cap="flat" w="47625">
            <a:solidFill>
              <a:srgbClr val="EC4226"/>
            </a:solidFill>
            <a:prstDash val="solid"/>
            <a:headEnd type="oval" len="lg" w="lg"/>
            <a:tailEnd type="none" len="sm" w="sm"/>
          </a:ln>
        </p:spPr>
      </p:sp>
      <p:grpSp>
        <p:nvGrpSpPr>
          <p:cNvPr name="Group 41" id="41"/>
          <p:cNvGrpSpPr/>
          <p:nvPr/>
        </p:nvGrpSpPr>
        <p:grpSpPr>
          <a:xfrm rot="-10800000">
            <a:off x="10924122" y="3040963"/>
            <a:ext cx="2552452" cy="802005"/>
            <a:chOff x="0" y="0"/>
            <a:chExt cx="672251" cy="211228"/>
          </a:xfrm>
        </p:grpSpPr>
        <p:sp>
          <p:nvSpPr>
            <p:cNvPr name="Freeform 42" id="42"/>
            <p:cNvSpPr/>
            <p:nvPr/>
          </p:nvSpPr>
          <p:spPr>
            <a:xfrm flipH="false" flipV="false" rot="0">
              <a:off x="0" y="0"/>
              <a:ext cx="672251" cy="211228"/>
            </a:xfrm>
            <a:custGeom>
              <a:avLst/>
              <a:gdLst/>
              <a:ahLst/>
              <a:cxnLst/>
              <a:rect r="r" b="b" t="t" l="l"/>
              <a:pathLst>
                <a:path h="211228" w="672251">
                  <a:moveTo>
                    <a:pt x="45497" y="0"/>
                  </a:moveTo>
                  <a:lnTo>
                    <a:pt x="626754" y="0"/>
                  </a:lnTo>
                  <a:cubicBezTo>
                    <a:pt x="651881" y="0"/>
                    <a:pt x="672251" y="20370"/>
                    <a:pt x="672251" y="45497"/>
                  </a:cubicBezTo>
                  <a:lnTo>
                    <a:pt x="672251" y="165731"/>
                  </a:lnTo>
                  <a:cubicBezTo>
                    <a:pt x="672251" y="190858"/>
                    <a:pt x="651881" y="211228"/>
                    <a:pt x="626754" y="211228"/>
                  </a:cubicBezTo>
                  <a:lnTo>
                    <a:pt x="45497" y="211228"/>
                  </a:lnTo>
                  <a:cubicBezTo>
                    <a:pt x="20370" y="211228"/>
                    <a:pt x="0" y="190858"/>
                    <a:pt x="0" y="165731"/>
                  </a:cubicBezTo>
                  <a:lnTo>
                    <a:pt x="0" y="45497"/>
                  </a:lnTo>
                  <a:cubicBezTo>
                    <a:pt x="0" y="20370"/>
                    <a:pt x="20370" y="0"/>
                    <a:pt x="45497" y="0"/>
                  </a:cubicBezTo>
                  <a:close/>
                </a:path>
              </a:pathLst>
            </a:custGeom>
            <a:solidFill>
              <a:srgbClr val="2F770B"/>
            </a:solidFill>
          </p:spPr>
        </p:sp>
        <p:sp>
          <p:nvSpPr>
            <p:cNvPr name="TextBox 43" id="43"/>
            <p:cNvSpPr txBox="true"/>
            <p:nvPr/>
          </p:nvSpPr>
          <p:spPr>
            <a:xfrm>
              <a:off x="0" y="-28575"/>
              <a:ext cx="672251" cy="239803"/>
            </a:xfrm>
            <a:prstGeom prst="rect">
              <a:avLst/>
            </a:prstGeom>
          </p:spPr>
          <p:txBody>
            <a:bodyPr anchor="ctr" rtlCol="false" tIns="254000" lIns="254000" bIns="254000" rIns="254000"/>
            <a:lstStyle/>
            <a:p>
              <a:pPr algn="ctr">
                <a:lnSpc>
                  <a:spcPts val="3120"/>
                </a:lnSpc>
              </a:pPr>
            </a:p>
          </p:txBody>
        </p:sp>
      </p:grpSp>
      <p:sp>
        <p:nvSpPr>
          <p:cNvPr name="AutoShape 44" id="44"/>
          <p:cNvSpPr/>
          <p:nvPr/>
        </p:nvSpPr>
        <p:spPr>
          <a:xfrm>
            <a:off x="13476575" y="3441965"/>
            <a:ext cx="873402" cy="0"/>
          </a:xfrm>
          <a:prstGeom prst="line">
            <a:avLst/>
          </a:prstGeom>
          <a:ln cap="flat" w="47625">
            <a:solidFill>
              <a:srgbClr val="2F770B"/>
            </a:solidFill>
            <a:prstDash val="solid"/>
            <a:headEnd type="none" len="sm" w="sm"/>
            <a:tailEnd type="oval" len="lg" w="lg"/>
          </a:ln>
        </p:spPr>
      </p:sp>
      <p:sp>
        <p:nvSpPr>
          <p:cNvPr name="Freeform 45" id="45"/>
          <p:cNvSpPr/>
          <p:nvPr/>
        </p:nvSpPr>
        <p:spPr>
          <a:xfrm flipH="true" flipV="false" rot="-9485186">
            <a:off x="15170302" y="-271158"/>
            <a:ext cx="4769224" cy="2384612"/>
          </a:xfrm>
          <a:custGeom>
            <a:avLst/>
            <a:gdLst/>
            <a:ahLst/>
            <a:cxnLst/>
            <a:rect r="r" b="b" t="t" l="l"/>
            <a:pathLst>
              <a:path h="2384612" w="4769224">
                <a:moveTo>
                  <a:pt x="4769223" y="0"/>
                </a:moveTo>
                <a:lnTo>
                  <a:pt x="0" y="0"/>
                </a:lnTo>
                <a:lnTo>
                  <a:pt x="0" y="2384612"/>
                </a:lnTo>
                <a:lnTo>
                  <a:pt x="4769223" y="2384612"/>
                </a:lnTo>
                <a:lnTo>
                  <a:pt x="476922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6" id="46"/>
          <p:cNvSpPr txBox="true"/>
          <p:nvPr/>
        </p:nvSpPr>
        <p:spPr>
          <a:xfrm rot="0">
            <a:off x="6095612" y="-319134"/>
            <a:ext cx="6096775" cy="2347216"/>
          </a:xfrm>
          <a:prstGeom prst="rect">
            <a:avLst/>
          </a:prstGeom>
        </p:spPr>
        <p:txBody>
          <a:bodyPr anchor="t" rtlCol="false" tIns="0" lIns="0" bIns="0" rIns="0">
            <a:spAutoFit/>
          </a:bodyPr>
          <a:lstStyle/>
          <a:p>
            <a:pPr algn="ctr">
              <a:lnSpc>
                <a:spcPts val="18898"/>
              </a:lnSpc>
            </a:pPr>
            <a:r>
              <a:rPr lang="en-US" sz="14537" spc="436">
                <a:solidFill>
                  <a:srgbClr val="EC4226"/>
                </a:solidFill>
                <a:latin typeface="Segment A Bold"/>
              </a:rPr>
              <a:t>VISUALIZATION</a:t>
            </a:r>
          </a:p>
        </p:txBody>
      </p:sp>
      <p:sp>
        <p:nvSpPr>
          <p:cNvPr name="TextBox 47" id="47"/>
          <p:cNvSpPr txBox="true"/>
          <p:nvPr/>
        </p:nvSpPr>
        <p:spPr>
          <a:xfrm rot="0">
            <a:off x="15646813" y="4542555"/>
            <a:ext cx="1263749" cy="405765"/>
          </a:xfrm>
          <a:prstGeom prst="rect">
            <a:avLst/>
          </a:prstGeom>
        </p:spPr>
        <p:txBody>
          <a:bodyPr anchor="t" rtlCol="false" tIns="0" lIns="0" bIns="0" rIns="0">
            <a:spAutoFit/>
          </a:bodyPr>
          <a:lstStyle/>
          <a:p>
            <a:pPr algn="ctr">
              <a:lnSpc>
                <a:spcPts val="3359"/>
              </a:lnSpc>
            </a:pPr>
            <a:r>
              <a:rPr lang="en-US" sz="2400">
                <a:solidFill>
                  <a:srgbClr val="FFFFFF"/>
                </a:solidFill>
                <a:latin typeface="Aileron Bold"/>
              </a:rPr>
              <a:t>Pie chart</a:t>
            </a:r>
          </a:p>
        </p:txBody>
      </p:sp>
      <p:sp>
        <p:nvSpPr>
          <p:cNvPr name="TextBox 48" id="48"/>
          <p:cNvSpPr txBox="true"/>
          <p:nvPr/>
        </p:nvSpPr>
        <p:spPr>
          <a:xfrm rot="0">
            <a:off x="15453733" y="7249052"/>
            <a:ext cx="1649909" cy="405765"/>
          </a:xfrm>
          <a:prstGeom prst="rect">
            <a:avLst/>
          </a:prstGeom>
        </p:spPr>
        <p:txBody>
          <a:bodyPr anchor="t" rtlCol="false" tIns="0" lIns="0" bIns="0" rIns="0">
            <a:spAutoFit/>
          </a:bodyPr>
          <a:lstStyle/>
          <a:p>
            <a:pPr algn="ctr">
              <a:lnSpc>
                <a:spcPts val="3359"/>
              </a:lnSpc>
            </a:pPr>
            <a:r>
              <a:rPr lang="en-US" sz="2400">
                <a:solidFill>
                  <a:srgbClr val="FFFFFF"/>
                </a:solidFill>
                <a:latin typeface="Aileron Bold"/>
              </a:rPr>
              <a:t>Choropleth</a:t>
            </a:r>
          </a:p>
        </p:txBody>
      </p:sp>
      <p:sp>
        <p:nvSpPr>
          <p:cNvPr name="TextBox 49" id="49"/>
          <p:cNvSpPr txBox="true"/>
          <p:nvPr/>
        </p:nvSpPr>
        <p:spPr>
          <a:xfrm rot="0">
            <a:off x="11537101" y="3215270"/>
            <a:ext cx="1304032" cy="405765"/>
          </a:xfrm>
          <a:prstGeom prst="rect">
            <a:avLst/>
          </a:prstGeom>
        </p:spPr>
        <p:txBody>
          <a:bodyPr anchor="t" rtlCol="false" tIns="0" lIns="0" bIns="0" rIns="0">
            <a:spAutoFit/>
          </a:bodyPr>
          <a:lstStyle/>
          <a:p>
            <a:pPr algn="ctr">
              <a:lnSpc>
                <a:spcPts val="3359"/>
              </a:lnSpc>
            </a:pPr>
            <a:r>
              <a:rPr lang="en-US" sz="2400">
                <a:solidFill>
                  <a:srgbClr val="FFFFFF"/>
                </a:solidFill>
                <a:latin typeface="Aileron Bold"/>
              </a:rPr>
              <a:t>Bar chart</a:t>
            </a:r>
          </a:p>
        </p:txBody>
      </p:sp>
      <p:sp>
        <p:nvSpPr>
          <p:cNvPr name="TextBox 50" id="50"/>
          <p:cNvSpPr txBox="true"/>
          <p:nvPr/>
        </p:nvSpPr>
        <p:spPr>
          <a:xfrm rot="0">
            <a:off x="11533747" y="8261551"/>
            <a:ext cx="1333202" cy="405765"/>
          </a:xfrm>
          <a:prstGeom prst="rect">
            <a:avLst/>
          </a:prstGeom>
        </p:spPr>
        <p:txBody>
          <a:bodyPr anchor="t" rtlCol="false" tIns="0" lIns="0" bIns="0" rIns="0">
            <a:spAutoFit/>
          </a:bodyPr>
          <a:lstStyle/>
          <a:p>
            <a:pPr algn="ctr">
              <a:lnSpc>
                <a:spcPts val="3359"/>
              </a:lnSpc>
            </a:pPr>
            <a:r>
              <a:rPr lang="en-US" sz="2400">
                <a:solidFill>
                  <a:srgbClr val="FFFFFF"/>
                </a:solidFill>
                <a:latin typeface="Aileron Bold"/>
              </a:rPr>
              <a:t>Heatmap</a:t>
            </a:r>
          </a:p>
        </p:txBody>
      </p:sp>
      <p:sp>
        <p:nvSpPr>
          <p:cNvPr name="TextBox 51" id="51"/>
          <p:cNvSpPr txBox="true"/>
          <p:nvPr/>
        </p:nvSpPr>
        <p:spPr>
          <a:xfrm rot="0">
            <a:off x="11537101" y="5738411"/>
            <a:ext cx="1447205" cy="405765"/>
          </a:xfrm>
          <a:prstGeom prst="rect">
            <a:avLst/>
          </a:prstGeom>
        </p:spPr>
        <p:txBody>
          <a:bodyPr anchor="t" rtlCol="false" tIns="0" lIns="0" bIns="0" rIns="0">
            <a:spAutoFit/>
          </a:bodyPr>
          <a:lstStyle/>
          <a:p>
            <a:pPr algn="ctr">
              <a:lnSpc>
                <a:spcPts val="3359"/>
              </a:lnSpc>
            </a:pPr>
            <a:r>
              <a:rPr lang="en-US" sz="2400">
                <a:solidFill>
                  <a:srgbClr val="FFFFFF"/>
                </a:solidFill>
                <a:latin typeface="Aileron Bold"/>
              </a:rPr>
              <a:t>Line chart</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AF1E0"/>
        </a:solidFill>
      </p:bgPr>
    </p:bg>
    <p:spTree>
      <p:nvGrpSpPr>
        <p:cNvPr id="1" name=""/>
        <p:cNvGrpSpPr/>
        <p:nvPr/>
      </p:nvGrpSpPr>
      <p:grpSpPr>
        <a:xfrm>
          <a:off x="0" y="0"/>
          <a:ext cx="0" cy="0"/>
          <a:chOff x="0" y="0"/>
          <a:chExt cx="0" cy="0"/>
        </a:xfrm>
      </p:grpSpPr>
      <p:sp>
        <p:nvSpPr>
          <p:cNvPr name="Freeform 2" id="2"/>
          <p:cNvSpPr/>
          <p:nvPr/>
        </p:nvSpPr>
        <p:spPr>
          <a:xfrm flipH="false" flipV="false" rot="0">
            <a:off x="333811" y="2582419"/>
            <a:ext cx="11051464" cy="7437303"/>
          </a:xfrm>
          <a:custGeom>
            <a:avLst/>
            <a:gdLst/>
            <a:ahLst/>
            <a:cxnLst/>
            <a:rect r="r" b="b" t="t" l="l"/>
            <a:pathLst>
              <a:path h="7437303" w="11051464">
                <a:moveTo>
                  <a:pt x="0" y="0"/>
                </a:moveTo>
                <a:lnTo>
                  <a:pt x="11051464" y="0"/>
                </a:lnTo>
                <a:lnTo>
                  <a:pt x="11051464" y="7437303"/>
                </a:lnTo>
                <a:lnTo>
                  <a:pt x="0" y="7437303"/>
                </a:lnTo>
                <a:lnTo>
                  <a:pt x="0" y="0"/>
                </a:lnTo>
                <a:close/>
              </a:path>
            </a:pathLst>
          </a:custGeom>
          <a:blipFill>
            <a:blip r:embed="rId2"/>
            <a:stretch>
              <a:fillRect l="0" t="0" r="0" b="0"/>
            </a:stretch>
          </a:blipFill>
        </p:spPr>
      </p:sp>
      <p:sp>
        <p:nvSpPr>
          <p:cNvPr name="TextBox 3" id="3"/>
          <p:cNvSpPr txBox="true"/>
          <p:nvPr/>
        </p:nvSpPr>
        <p:spPr>
          <a:xfrm rot="0">
            <a:off x="12563806" y="-590863"/>
            <a:ext cx="4319239" cy="3058152"/>
          </a:xfrm>
          <a:prstGeom prst="rect">
            <a:avLst/>
          </a:prstGeom>
        </p:spPr>
        <p:txBody>
          <a:bodyPr anchor="t" rtlCol="false" tIns="0" lIns="0" bIns="0" rIns="0">
            <a:spAutoFit/>
          </a:bodyPr>
          <a:lstStyle/>
          <a:p>
            <a:pPr algn="r">
              <a:lnSpc>
                <a:spcPts val="24646"/>
              </a:lnSpc>
            </a:pPr>
            <a:r>
              <a:rPr lang="en-US" sz="18959" spc="568">
                <a:solidFill>
                  <a:srgbClr val="EC4226"/>
                </a:solidFill>
                <a:latin typeface="Segment A Bold"/>
              </a:rPr>
              <a:t>INSIGHTS</a:t>
            </a:r>
          </a:p>
        </p:txBody>
      </p:sp>
      <p:sp>
        <p:nvSpPr>
          <p:cNvPr name="TextBox 4" id="4"/>
          <p:cNvSpPr txBox="true"/>
          <p:nvPr/>
        </p:nvSpPr>
        <p:spPr>
          <a:xfrm rot="0">
            <a:off x="12032368" y="4505146"/>
            <a:ext cx="5866373" cy="3525174"/>
          </a:xfrm>
          <a:prstGeom prst="rect">
            <a:avLst/>
          </a:prstGeom>
        </p:spPr>
        <p:txBody>
          <a:bodyPr anchor="t" rtlCol="false" tIns="0" lIns="0" bIns="0" rIns="0">
            <a:spAutoFit/>
          </a:bodyPr>
          <a:lstStyle/>
          <a:p>
            <a:pPr algn="just">
              <a:lnSpc>
                <a:spcPts val="4674"/>
              </a:lnSpc>
            </a:pPr>
            <a:r>
              <a:rPr lang="en-US" sz="3338">
                <a:solidFill>
                  <a:srgbClr val="383F22"/>
                </a:solidFill>
                <a:latin typeface="Fira Sans Medium"/>
              </a:rPr>
              <a:t>The inaugural Olympics in 1896, hosted in Greece, marked the beginning of the Summer Games tradition while the Winter Olympics emerged around 1924.</a:t>
            </a:r>
          </a:p>
        </p:txBody>
      </p:sp>
      <p:sp>
        <p:nvSpPr>
          <p:cNvPr name="TextBox 5" id="5"/>
          <p:cNvSpPr txBox="true"/>
          <p:nvPr/>
        </p:nvSpPr>
        <p:spPr>
          <a:xfrm rot="0">
            <a:off x="1028700" y="848235"/>
            <a:ext cx="4311154" cy="662939"/>
          </a:xfrm>
          <a:prstGeom prst="rect">
            <a:avLst/>
          </a:prstGeom>
        </p:spPr>
        <p:txBody>
          <a:bodyPr anchor="t" rtlCol="false" tIns="0" lIns="0" bIns="0" rIns="0">
            <a:spAutoFit/>
          </a:bodyPr>
          <a:lstStyle/>
          <a:p>
            <a:pPr algn="ctr">
              <a:lnSpc>
                <a:spcPts val="5460"/>
              </a:lnSpc>
            </a:pPr>
            <a:r>
              <a:rPr lang="en-US" sz="3900" u="sng">
                <a:solidFill>
                  <a:srgbClr val="383F22"/>
                </a:solidFill>
                <a:latin typeface="Fira Sans Medium"/>
              </a:rPr>
              <a:t>Popularity analysis</a:t>
            </a:r>
          </a:p>
        </p:txBody>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DAGB0cDLObw</dc:identifier>
  <dcterms:modified xsi:type="dcterms:W3CDTF">2011-08-01T06:04:30Z</dcterms:modified>
  <cp:revision>1</cp:revision>
  <dc:title>Olympics data analysis</dc:title>
</cp:coreProperties>
</file>